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 id="2147483777" r:id="rId2"/>
    <p:sldMasterId id="2147483837" r:id="rId3"/>
  </p:sldMasterIdLst>
  <p:notesMasterIdLst>
    <p:notesMasterId r:id="rId13"/>
  </p:notesMasterIdLst>
  <p:sldIdLst>
    <p:sldId id="395" r:id="rId4"/>
    <p:sldId id="392" r:id="rId5"/>
    <p:sldId id="397" r:id="rId6"/>
    <p:sldId id="379" r:id="rId7"/>
    <p:sldId id="398" r:id="rId8"/>
    <p:sldId id="384" r:id="rId9"/>
    <p:sldId id="297" r:id="rId10"/>
    <p:sldId id="365" r:id="rId11"/>
    <p:sldId id="396"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B4994C"/>
    <a:srgbClr val="B479B5"/>
    <a:srgbClr val="00A4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291" autoAdjust="0"/>
  </p:normalViewPr>
  <p:slideViewPr>
    <p:cSldViewPr>
      <p:cViewPr>
        <p:scale>
          <a:sx n="108" d="100"/>
          <a:sy n="108" d="100"/>
        </p:scale>
        <p:origin x="-84"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Microsoft_Excel_Worksheet1.xlsx"/><Relationship Id="rId1" Type="http://schemas.openxmlformats.org/officeDocument/2006/relationships/themeOverride" Target="../theme/themeOverride1.xml"/><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franc\OneDrive\Desktop\berg.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franc\OneDrive\Desktop\berg.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franc\OneDrive\Desktop\ber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solidFill>
                <a:sysClr val="windowText" lastClr="000000"/>
              </a:solidFill>
            </a:ln>
            <a:effectLst/>
          </c:spPr>
          <c:invertIfNegative val="0"/>
          <c:dPt>
            <c:idx val="0"/>
            <c:invertIfNegative val="0"/>
            <c:bubble3D val="0"/>
            <c:spPr>
              <a:solidFill>
                <a:srgbClr val="99CB38"/>
              </a:solidFill>
              <a:ln>
                <a:solidFill>
                  <a:sysClr val="windowText" lastClr="000000"/>
                </a:solidFill>
              </a:ln>
              <a:effectLst/>
            </c:spPr>
            <c:extLst xmlns:c16r2="http://schemas.microsoft.com/office/drawing/2015/06/chart">
              <c:ext xmlns:c16="http://schemas.microsoft.com/office/drawing/2014/chart" uri="{C3380CC4-5D6E-409C-BE32-E72D297353CC}">
                <c16:uniqueId val="{00000001-460F-4554-8FBF-4AF3C1FB9BC4}"/>
              </c:ext>
            </c:extLst>
          </c:dPt>
          <c:dPt>
            <c:idx val="12"/>
            <c:invertIfNegative val="0"/>
            <c:bubble3D val="0"/>
            <c:spPr>
              <a:solidFill>
                <a:srgbClr val="44C1A3"/>
              </a:solidFill>
              <a:ln>
                <a:solidFill>
                  <a:sysClr val="windowText" lastClr="000000"/>
                </a:solidFill>
              </a:ln>
              <a:effectLst/>
            </c:spPr>
            <c:extLst xmlns:c16r2="http://schemas.microsoft.com/office/drawing/2015/06/chart">
              <c:ext xmlns:c16="http://schemas.microsoft.com/office/drawing/2014/chart" uri="{C3380CC4-5D6E-409C-BE32-E72D297353CC}">
                <c16:uniqueId val="{00000002-460F-4554-8FBF-4AF3C1FB9BC4}"/>
              </c:ext>
            </c:extLst>
          </c:dPt>
          <c:dLbls>
            <c:dLbl>
              <c:idx val="0"/>
              <c:layout/>
              <c:tx>
                <c:rich>
                  <a:bodyPr/>
                  <a:lstStyle/>
                  <a:p>
                    <a:r>
                      <a:rPr lang="en-US"/>
                      <a:t>2,7</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1-460F-4554-8FBF-4AF3C1FB9BC4}"/>
                </c:ext>
              </c:extLst>
            </c:dLbl>
            <c:dLbl>
              <c:idx val="1"/>
              <c:layout>
                <c:manualLayout>
                  <c:x val="1.6366456033384477E-3"/>
                  <c:y val="-2.1048918016950361E-2"/>
                </c:manualLayout>
              </c:layout>
              <c:tx>
                <c:rich>
                  <a:bodyPr/>
                  <a:lstStyle/>
                  <a:p>
                    <a:r>
                      <a:rPr lang="en-US"/>
                      <a:t>1,9</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4-2D5C-4BBD-87BA-43C8D4E96DF0}"/>
                </c:ext>
              </c:extLst>
            </c:dLbl>
            <c:dLbl>
              <c:idx val="2"/>
              <c:layout/>
              <c:tx>
                <c:rich>
                  <a:bodyPr/>
                  <a:lstStyle/>
                  <a:p>
                    <a:r>
                      <a:rPr lang="en-US"/>
                      <a:t>1,5</a:t>
                    </a:r>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5-2D5C-4BBD-87BA-43C8D4E96DF0}"/>
                </c:ext>
              </c:extLst>
            </c:dLbl>
            <c:dLbl>
              <c:idx val="3"/>
              <c:layout/>
              <c:tx>
                <c:rich>
                  <a:bodyPr/>
                  <a:lstStyle/>
                  <a:p>
                    <a:r>
                      <a:rPr lang="en-US"/>
                      <a:t>1,2</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6-2D5C-4BBD-87BA-43C8D4E96DF0}"/>
                </c:ext>
              </c:extLst>
            </c:dLbl>
            <c:dLbl>
              <c:idx val="4"/>
              <c:layout/>
              <c:tx>
                <c:rich>
                  <a:bodyPr/>
                  <a:lstStyle/>
                  <a:p>
                    <a:r>
                      <a:rPr lang="en-US"/>
                      <a:t>1,6</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7-2D5C-4BBD-87BA-43C8D4E96DF0}"/>
                </c:ext>
              </c:extLst>
            </c:dLbl>
            <c:dLbl>
              <c:idx val="5"/>
              <c:layout/>
              <c:tx>
                <c:rich>
                  <a:bodyPr/>
                  <a:lstStyle/>
                  <a:p>
                    <a:r>
                      <a:rPr lang="en-US"/>
                      <a:t>1,4</a:t>
                    </a:r>
                    <a:endParaRPr lang="en-US" dirty="0"/>
                  </a:p>
                </c:rich>
              </c:tx>
              <c:showLegendKey val="0"/>
              <c:showVal val="1"/>
              <c:showCatName val="0"/>
              <c:showSerName val="0"/>
              <c:showPercent val="0"/>
              <c:showBubbleSize val="0"/>
              <c:extLst xmlns:c16r2="http://schemas.microsoft.com/office/drawing/2015/06/chart">
                <c:ext xmlns:c15="http://schemas.microsoft.com/office/drawing/2012/chart" uri="{CE6537A1-D6FC-4f65-9D91-7224C49458BB}">
                  <c15:showDataLabelsRange val="0"/>
                </c:ext>
                <c:ext xmlns:c16="http://schemas.microsoft.com/office/drawing/2014/chart" uri="{C3380CC4-5D6E-409C-BE32-E72D297353CC}">
                  <c16:uniqueId val="{00000008-2D5C-4BBD-87BA-43C8D4E96DF0}"/>
                </c:ext>
              </c:extLst>
            </c:dLbl>
            <c:numFmt formatCode="#,##0.0" sourceLinked="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Candara" panose="020E0502030303020204" pitchFamily="34" charset="0"/>
                    <a:ea typeface="+mn-ea"/>
                    <a:cs typeface="+mn-cs"/>
                  </a:defRPr>
                </a:pPr>
                <a:endParaRPr lang="it-I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Foglio1!$O$20:$O$32</c:f>
              <c:strCache>
                <c:ptCount val="13"/>
                <c:pt idx="0">
                  <c:v>Bergamo</c:v>
                </c:pt>
                <c:pt idx="1">
                  <c:v>Brescia</c:v>
                </c:pt>
                <c:pt idx="2">
                  <c:v>Como</c:v>
                </c:pt>
                <c:pt idx="3">
                  <c:v>Cremona</c:v>
                </c:pt>
                <c:pt idx="4">
                  <c:v>Lecco</c:v>
                </c:pt>
                <c:pt idx="5">
                  <c:v>Lodi</c:v>
                </c:pt>
                <c:pt idx="6">
                  <c:v>Mantova</c:v>
                </c:pt>
                <c:pt idx="7">
                  <c:v>Milano</c:v>
                </c:pt>
                <c:pt idx="8">
                  <c:v>Monza-Brianza</c:v>
                </c:pt>
                <c:pt idx="9">
                  <c:v>Pavia</c:v>
                </c:pt>
                <c:pt idx="10">
                  <c:v>Sondrio</c:v>
                </c:pt>
                <c:pt idx="11">
                  <c:v>Varese</c:v>
                </c:pt>
                <c:pt idx="12">
                  <c:v>Italia</c:v>
                </c:pt>
              </c:strCache>
            </c:strRef>
          </c:cat>
          <c:val>
            <c:numRef>
              <c:f>Foglio1!$P$20:$P$32</c:f>
              <c:numCache>
                <c:formatCode>General</c:formatCode>
                <c:ptCount val="13"/>
                <c:pt idx="0">
                  <c:v>2.7</c:v>
                </c:pt>
                <c:pt idx="1">
                  <c:v>1.9</c:v>
                </c:pt>
                <c:pt idx="2">
                  <c:v>1.5</c:v>
                </c:pt>
                <c:pt idx="3">
                  <c:v>1.2</c:v>
                </c:pt>
                <c:pt idx="4">
                  <c:v>1.6</c:v>
                </c:pt>
                <c:pt idx="5">
                  <c:v>1.7</c:v>
                </c:pt>
                <c:pt idx="6">
                  <c:v>0.9</c:v>
                </c:pt>
                <c:pt idx="7">
                  <c:v>6</c:v>
                </c:pt>
                <c:pt idx="8">
                  <c:v>1.5</c:v>
                </c:pt>
                <c:pt idx="9">
                  <c:v>1.3</c:v>
                </c:pt>
                <c:pt idx="10">
                  <c:v>0.7</c:v>
                </c:pt>
                <c:pt idx="11">
                  <c:v>1.3</c:v>
                </c:pt>
                <c:pt idx="12">
                  <c:v>2</c:v>
                </c:pt>
              </c:numCache>
            </c:numRef>
          </c:val>
          <c:extLst xmlns:c16r2="http://schemas.microsoft.com/office/drawing/2015/06/chart">
            <c:ext xmlns:c16="http://schemas.microsoft.com/office/drawing/2014/chart" uri="{C3380CC4-5D6E-409C-BE32-E72D297353CC}">
              <c16:uniqueId val="{00000000-460F-4554-8FBF-4AF3C1FB9BC4}"/>
            </c:ext>
          </c:extLst>
        </c:ser>
        <c:dLbls>
          <c:showLegendKey val="0"/>
          <c:showVal val="0"/>
          <c:showCatName val="0"/>
          <c:showSerName val="0"/>
          <c:showPercent val="0"/>
          <c:showBubbleSize val="0"/>
        </c:dLbls>
        <c:gapWidth val="219"/>
        <c:overlap val="-27"/>
        <c:axId val="127005440"/>
        <c:axId val="127006976"/>
      </c:barChart>
      <c:catAx>
        <c:axId val="127005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Candara" panose="020E0502030303020204" pitchFamily="34" charset="0"/>
                <a:ea typeface="+mn-ea"/>
                <a:cs typeface="+mn-cs"/>
              </a:defRPr>
            </a:pPr>
            <a:endParaRPr lang="it-IT"/>
          </a:p>
        </c:txPr>
        <c:crossAx val="127006976"/>
        <c:crosses val="autoZero"/>
        <c:auto val="1"/>
        <c:lblAlgn val="ctr"/>
        <c:lblOffset val="100"/>
        <c:noMultiLvlLbl val="0"/>
      </c:catAx>
      <c:valAx>
        <c:axId val="127006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Candara" panose="020E0502030303020204" pitchFamily="34" charset="0"/>
                <a:ea typeface="+mn-ea"/>
                <a:cs typeface="+mn-cs"/>
              </a:defRPr>
            </a:pPr>
            <a:endParaRPr lang="it-IT"/>
          </a:p>
        </c:txPr>
        <c:crossAx val="127005440"/>
        <c:crosses val="autoZero"/>
        <c:crossBetween val="between"/>
      </c:valAx>
      <c:spPr>
        <a:noFill/>
        <a:ln>
          <a:noFill/>
        </a:ln>
        <a:effectLst/>
      </c:spPr>
    </c:plotArea>
    <c:plotVisOnly val="1"/>
    <c:dispBlanksAs val="gap"/>
    <c:showDLblsOverMax val="0"/>
  </c:chart>
  <c:spPr>
    <a:solidFill>
      <a:srgbClr val="99CB38">
        <a:lumMod val="20000"/>
        <a:lumOff val="80000"/>
      </a:srgbClr>
    </a:solidFill>
    <a:ln>
      <a:noFill/>
    </a:ln>
    <a:effectLst/>
  </c:spPr>
  <c:txPr>
    <a:bodyPr/>
    <a:lstStyle/>
    <a:p>
      <a:pPr>
        <a:defRPr sz="1600">
          <a:solidFill>
            <a:schemeClr val="tx1"/>
          </a:solidFill>
          <a:latin typeface="Candara" panose="020E0502030303020204" pitchFamily="34" charset="0"/>
        </a:defRPr>
      </a:pPr>
      <a:endParaRPr lang="it-IT"/>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CH" dirty="0" err="1"/>
              <a:t>Fonte</a:t>
            </a:r>
            <a:r>
              <a:rPr lang="de-CH" dirty="0"/>
              <a:t>: ISTAT – Anno 2020</a:t>
            </a:r>
            <a:r>
              <a:rPr lang="de-CH" baseline="0" dirty="0"/>
              <a:t> </a:t>
            </a:r>
            <a:endParaRPr lang="de-CH" dirty="0"/>
          </a:p>
        </c:rich>
      </c:tx>
      <c:layout/>
      <c:overlay val="0"/>
      <c:spPr>
        <a:noFill/>
        <a:ln>
          <a:noFill/>
        </a:ln>
        <a:effectLst/>
      </c:sp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extLst xmlns:c16r2="http://schemas.microsoft.com/office/drawing/2015/06/chart">
              <c:ext xmlns:c16="http://schemas.microsoft.com/office/drawing/2014/chart" uri="{C3380CC4-5D6E-409C-BE32-E72D297353CC}">
                <c16:uniqueId val="{00000001-40B5-4FCE-9BB0-A031A79AEB4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Foglio2!$A$2:$N$2</c:f>
              <c:strCache>
                <c:ptCount val="14"/>
                <c:pt idx="0">
                  <c:v>Bergamo</c:v>
                </c:pt>
                <c:pt idx="1">
                  <c:v>Brescia</c:v>
                </c:pt>
                <c:pt idx="2">
                  <c:v>Como</c:v>
                </c:pt>
                <c:pt idx="3">
                  <c:v>Cremona</c:v>
                </c:pt>
                <c:pt idx="4">
                  <c:v>Lecco</c:v>
                </c:pt>
                <c:pt idx="5">
                  <c:v>Lodi</c:v>
                </c:pt>
                <c:pt idx="6">
                  <c:v>Mantova</c:v>
                </c:pt>
                <c:pt idx="7">
                  <c:v>Milano</c:v>
                </c:pt>
                <c:pt idx="8">
                  <c:v>Monza e della Brianza</c:v>
                </c:pt>
                <c:pt idx="9">
                  <c:v>Pavia</c:v>
                </c:pt>
                <c:pt idx="10">
                  <c:v>Sondrio</c:v>
                </c:pt>
                <c:pt idx="11">
                  <c:v>Varese</c:v>
                </c:pt>
                <c:pt idx="12">
                  <c:v>Lombardia</c:v>
                </c:pt>
                <c:pt idx="13">
                  <c:v>Italia</c:v>
                </c:pt>
              </c:strCache>
            </c:strRef>
          </c:cat>
          <c:val>
            <c:numRef>
              <c:f>Foglio2!$A$3:$N$3</c:f>
              <c:numCache>
                <c:formatCode>General</c:formatCode>
                <c:ptCount val="14"/>
                <c:pt idx="0">
                  <c:v>4.9000000000000004</c:v>
                </c:pt>
                <c:pt idx="1">
                  <c:v>6</c:v>
                </c:pt>
                <c:pt idx="2">
                  <c:v>7.1</c:v>
                </c:pt>
                <c:pt idx="3">
                  <c:v>5.4</c:v>
                </c:pt>
                <c:pt idx="4">
                  <c:v>8.6</c:v>
                </c:pt>
                <c:pt idx="5">
                  <c:v>6.1</c:v>
                </c:pt>
                <c:pt idx="6">
                  <c:v>6.7</c:v>
                </c:pt>
                <c:pt idx="7">
                  <c:v>10.4</c:v>
                </c:pt>
                <c:pt idx="8">
                  <c:v>8.6999999999999993</c:v>
                </c:pt>
                <c:pt idx="9">
                  <c:v>8.8000000000000007</c:v>
                </c:pt>
                <c:pt idx="10">
                  <c:v>8.1999999999999993</c:v>
                </c:pt>
                <c:pt idx="11">
                  <c:v>5.8</c:v>
                </c:pt>
                <c:pt idx="12">
                  <c:v>7.9</c:v>
                </c:pt>
                <c:pt idx="13">
                  <c:v>7.2</c:v>
                </c:pt>
              </c:numCache>
            </c:numRef>
          </c:val>
          <c:extLst xmlns:c16r2="http://schemas.microsoft.com/office/drawing/2015/06/chart">
            <c:ext xmlns:c16="http://schemas.microsoft.com/office/drawing/2014/chart" uri="{C3380CC4-5D6E-409C-BE32-E72D297353CC}">
              <c16:uniqueId val="{00000002-40B5-4FCE-9BB0-A031A79AEB4A}"/>
            </c:ext>
          </c:extLst>
        </c:ser>
        <c:dLbls>
          <c:dLblPos val="outEnd"/>
          <c:showLegendKey val="0"/>
          <c:showVal val="1"/>
          <c:showCatName val="0"/>
          <c:showSerName val="0"/>
          <c:showPercent val="0"/>
          <c:showBubbleSize val="0"/>
        </c:dLbls>
        <c:gapWidth val="219"/>
        <c:overlap val="-27"/>
        <c:axId val="133101440"/>
        <c:axId val="133108864"/>
      </c:barChart>
      <c:catAx>
        <c:axId val="133101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3108864"/>
        <c:crosses val="autoZero"/>
        <c:auto val="1"/>
        <c:lblAlgn val="ctr"/>
        <c:lblOffset val="100"/>
        <c:noMultiLvlLbl val="0"/>
      </c:catAx>
      <c:valAx>
        <c:axId val="1331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310144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a:t>Famiglie in povertà relativa v.% in Lombardia </a:t>
            </a:r>
          </a:p>
          <a:p>
            <a:pPr>
              <a:defRPr sz="1800" b="1" i="0" u="none" strike="noStrike" kern="1200" baseline="0">
                <a:solidFill>
                  <a:schemeClr val="dk1">
                    <a:lumMod val="75000"/>
                    <a:lumOff val="25000"/>
                  </a:schemeClr>
                </a:solidFill>
                <a:latin typeface="+mn-lt"/>
                <a:ea typeface="+mn-ea"/>
                <a:cs typeface="+mn-cs"/>
              </a:defRPr>
            </a:pPr>
            <a:r>
              <a:rPr lang="en-US" sz="1400"/>
              <a:t>nel</a:t>
            </a:r>
            <a:r>
              <a:rPr lang="en-US" sz="1400" baseline="0"/>
              <a:t> 2010-2020</a:t>
            </a:r>
            <a:endParaRPr lang="en-US" sz="1400"/>
          </a:p>
        </c:rich>
      </c:tx>
      <c:layout/>
      <c:overlay val="0"/>
      <c:spPr>
        <a:noFill/>
        <a:ln>
          <a:noFill/>
        </a:ln>
        <a:effectLst/>
      </c:spPr>
    </c:title>
    <c:autoTitleDeleted val="0"/>
    <c:plotArea>
      <c:layout/>
      <c:lineChart>
        <c:grouping val="standard"/>
        <c:varyColors val="0"/>
        <c:ser>
          <c:idx val="0"/>
          <c:order val="0"/>
          <c:tx>
            <c:strRef>
              <c:f>Foglio4!$B$3</c:f>
              <c:strCache>
                <c:ptCount val="1"/>
                <c:pt idx="0">
                  <c:v>Famiglie in povertà relativa v.%</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it-IT"/>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Foglio4!$C$2:$M$2</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Foglio4!$C$3:$M$3</c:f>
              <c:numCache>
                <c:formatCode>General</c:formatCode>
                <c:ptCount val="11"/>
                <c:pt idx="0">
                  <c:v>2.6</c:v>
                </c:pt>
                <c:pt idx="1">
                  <c:v>3.5</c:v>
                </c:pt>
                <c:pt idx="2">
                  <c:v>3.9</c:v>
                </c:pt>
                <c:pt idx="3">
                  <c:v>3.8</c:v>
                </c:pt>
                <c:pt idx="4">
                  <c:v>4</c:v>
                </c:pt>
                <c:pt idx="5">
                  <c:v>4.5999999999999996</c:v>
                </c:pt>
                <c:pt idx="6">
                  <c:v>5</c:v>
                </c:pt>
                <c:pt idx="7">
                  <c:v>5.5</c:v>
                </c:pt>
                <c:pt idx="8">
                  <c:v>6.6</c:v>
                </c:pt>
                <c:pt idx="9">
                  <c:v>6</c:v>
                </c:pt>
                <c:pt idx="10">
                  <c:v>6.7</c:v>
                </c:pt>
              </c:numCache>
            </c:numRef>
          </c:val>
          <c:smooth val="0"/>
          <c:extLst xmlns:c16r2="http://schemas.microsoft.com/office/drawing/2015/06/chart">
            <c:ext xmlns:c16="http://schemas.microsoft.com/office/drawing/2014/chart" uri="{C3380CC4-5D6E-409C-BE32-E72D297353CC}">
              <c16:uniqueId val="{00000000-8FFC-4A28-9211-A9AE57B242B6}"/>
            </c:ext>
          </c:extLst>
        </c:ser>
        <c:dLbls>
          <c:dLblPos val="ctr"/>
          <c:showLegendKey val="0"/>
          <c:showVal val="1"/>
          <c:showCatName val="0"/>
          <c:showSerName val="0"/>
          <c:showPercent val="0"/>
          <c:showBubbleSize val="0"/>
        </c:dLbls>
        <c:marker val="1"/>
        <c:smooth val="0"/>
        <c:axId val="133146880"/>
        <c:axId val="133170304"/>
      </c:lineChart>
      <c:catAx>
        <c:axId val="1331468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it-IT"/>
          </a:p>
        </c:txPr>
        <c:crossAx val="133170304"/>
        <c:crosses val="autoZero"/>
        <c:auto val="1"/>
        <c:lblAlgn val="ctr"/>
        <c:lblOffset val="100"/>
        <c:noMultiLvlLbl val="0"/>
      </c:catAx>
      <c:valAx>
        <c:axId val="1331703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33146880"/>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Foglio3!$A$4</c:f>
              <c:strCache>
                <c:ptCount val="1"/>
                <c:pt idx="0">
                  <c:v>Spesa  corrente per le funzioni amministrative - Missione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Foglio3!$B$3:$H$3</c:f>
              <c:strCache>
                <c:ptCount val="7"/>
                <c:pt idx="0">
                  <c:v>fino a 1.000 ab.</c:v>
                </c:pt>
                <c:pt idx="1">
                  <c:v>1.00 - 3000 ab.</c:v>
                </c:pt>
                <c:pt idx="2">
                  <c:v>3.000 - 5.000 ab-</c:v>
                </c:pt>
                <c:pt idx="3">
                  <c:v>5.000 - 10.000 ab.</c:v>
                </c:pt>
                <c:pt idx="4">
                  <c:v>10.000 - 20.000 ab.</c:v>
                </c:pt>
                <c:pt idx="5">
                  <c:v>20.000 - 50.000 ab.</c:v>
                </c:pt>
                <c:pt idx="6">
                  <c:v>0ltre 50.000 ab.</c:v>
                </c:pt>
              </c:strCache>
            </c:strRef>
          </c:cat>
          <c:val>
            <c:numRef>
              <c:f>Foglio3!$B$4:$H$4</c:f>
              <c:numCache>
                <c:formatCode>General</c:formatCode>
                <c:ptCount val="7"/>
                <c:pt idx="0" formatCode="#,##0">
                  <c:v>553.9</c:v>
                </c:pt>
                <c:pt idx="1">
                  <c:v>314.60000000000002</c:v>
                </c:pt>
                <c:pt idx="2">
                  <c:v>255.8</c:v>
                </c:pt>
                <c:pt idx="3">
                  <c:v>213.5</c:v>
                </c:pt>
                <c:pt idx="4">
                  <c:v>177.6</c:v>
                </c:pt>
                <c:pt idx="5">
                  <c:v>185.7</c:v>
                </c:pt>
                <c:pt idx="6" formatCode="#,##0.00">
                  <c:v>359.8</c:v>
                </c:pt>
              </c:numCache>
            </c:numRef>
          </c:val>
          <c:extLst xmlns:c16r2="http://schemas.microsoft.com/office/drawing/2015/06/chart">
            <c:ext xmlns:c16="http://schemas.microsoft.com/office/drawing/2014/chart" uri="{C3380CC4-5D6E-409C-BE32-E72D297353CC}">
              <c16:uniqueId val="{00000000-B8EE-44E0-879D-0D70DA9079F9}"/>
            </c:ext>
          </c:extLst>
        </c:ser>
        <c:ser>
          <c:idx val="1"/>
          <c:order val="1"/>
          <c:tx>
            <c:strRef>
              <c:f>Foglio3!$A$5</c:f>
              <c:strCache>
                <c:ptCount val="1"/>
                <c:pt idx="0">
                  <c:v>Spesa corrente per i Diritti sociali (ecluse le spese cimiteriali) - Missione 12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Foglio3!$B$3:$H$3</c:f>
              <c:strCache>
                <c:ptCount val="7"/>
                <c:pt idx="0">
                  <c:v>fino a 1.000 ab.</c:v>
                </c:pt>
                <c:pt idx="1">
                  <c:v>1.00 - 3000 ab.</c:v>
                </c:pt>
                <c:pt idx="2">
                  <c:v>3.000 - 5.000 ab-</c:v>
                </c:pt>
                <c:pt idx="3">
                  <c:v>5.000 - 10.000 ab.</c:v>
                </c:pt>
                <c:pt idx="4">
                  <c:v>10.000 - 20.000 ab.</c:v>
                </c:pt>
                <c:pt idx="5">
                  <c:v>20.000 - 50.000 ab.</c:v>
                </c:pt>
                <c:pt idx="6">
                  <c:v>0ltre 50.000 ab.</c:v>
                </c:pt>
              </c:strCache>
            </c:strRef>
          </c:cat>
          <c:val>
            <c:numRef>
              <c:f>Foglio3!$B$5:$H$5</c:f>
              <c:numCache>
                <c:formatCode>General</c:formatCode>
                <c:ptCount val="7"/>
                <c:pt idx="0">
                  <c:v>73.3</c:v>
                </c:pt>
                <c:pt idx="1">
                  <c:v>86.1</c:v>
                </c:pt>
                <c:pt idx="2">
                  <c:v>102.8</c:v>
                </c:pt>
                <c:pt idx="3">
                  <c:v>108.8</c:v>
                </c:pt>
                <c:pt idx="4">
                  <c:v>120.6</c:v>
                </c:pt>
                <c:pt idx="5">
                  <c:v>207.5</c:v>
                </c:pt>
                <c:pt idx="6">
                  <c:v>266</c:v>
                </c:pt>
              </c:numCache>
            </c:numRef>
          </c:val>
          <c:extLst xmlns:c16r2="http://schemas.microsoft.com/office/drawing/2015/06/chart">
            <c:ext xmlns:c16="http://schemas.microsoft.com/office/drawing/2014/chart" uri="{C3380CC4-5D6E-409C-BE32-E72D297353CC}">
              <c16:uniqueId val="{00000001-B8EE-44E0-879D-0D70DA9079F9}"/>
            </c:ext>
          </c:extLst>
        </c:ser>
        <c:dLbls>
          <c:dLblPos val="outEnd"/>
          <c:showLegendKey val="0"/>
          <c:showVal val="1"/>
          <c:showCatName val="0"/>
          <c:showSerName val="0"/>
          <c:showPercent val="0"/>
          <c:showBubbleSize val="0"/>
        </c:dLbls>
        <c:gapWidth val="219"/>
        <c:overlap val="-27"/>
        <c:axId val="133228416"/>
        <c:axId val="133259264"/>
      </c:barChart>
      <c:catAx>
        <c:axId val="1332284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it-IT" sz="800" b="0" i="0" u="none" strike="noStrike" baseline="0">
                    <a:effectLst/>
                  </a:rPr>
                  <a:t>Classe di ampiezza demografica del comune (abitanti</a:t>
                </a:r>
                <a:r>
                  <a:rPr lang="it-IT" sz="1000" b="1" i="0" u="none" strike="noStrike" baseline="0">
                    <a:effectLst/>
                  </a:rPr>
                  <a:t>)</a:t>
                </a:r>
                <a:endParaRPr lang="de-CH"/>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3259264"/>
        <c:crosses val="autoZero"/>
        <c:auto val="1"/>
        <c:lblAlgn val="ctr"/>
        <c:lblOffset val="100"/>
        <c:noMultiLvlLbl val="0"/>
      </c:catAx>
      <c:valAx>
        <c:axId val="133259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r>
                  <a:rPr lang="de-CH" sz="600"/>
                  <a:t>Spesa corrente pro capite</a:t>
                </a:r>
              </a:p>
            </c:rich>
          </c:tx>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332284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it-I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58CFE99-3F96-49F7-BE66-92C138B3309C}" type="datetimeFigureOut">
              <a:rPr lang="it-IT" smtClean="0"/>
              <a:pPr/>
              <a:t>09/02/2022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C0671E2-558B-40DA-8550-3B86D3E07478}" type="slidenum">
              <a:rPr lang="it-IT" smtClean="0"/>
              <a:pPr/>
              <a:t>‹N›</a:t>
            </a:fld>
            <a:endParaRPr lang="it-IT"/>
          </a:p>
        </p:txBody>
      </p:sp>
    </p:spTree>
    <p:extLst>
      <p:ext uri="{BB962C8B-B14F-4D97-AF65-F5344CB8AC3E}">
        <p14:creationId xmlns:p14="http://schemas.microsoft.com/office/powerpoint/2010/main" val="3517161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4571E94-B165-43C7-8F64-4E0D1F4A587A}"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916421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8A6C186-A5E6-478A-B3B5-924AE65054BC}"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58537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1C2CFE9-6AD1-444F-8CEA-FBDEC1D67776}"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949743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9060AE2-9051-4A4B-8A96-606948C377F1}"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961171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D1F25E2-9902-4A2A-BA02-86B0CA47C9EE}"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2624648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D9C6261-E12B-47CD-8383-DE1389C75C83}"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21622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9063A0E-10AC-4905-B1FA-10FE502F87AC}" type="datetime1">
              <a:rPr lang="it-IT" smtClean="0"/>
              <a:t>09/02/2022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5255845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633845" y="2507551"/>
            <a:ext cx="3867150" cy="36805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629150" y="2507551"/>
            <a:ext cx="3886201" cy="36805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AD140487-F118-40BB-BA7D-904DC348ECA0}" type="datetime1">
              <a:rPr lang="it-IT" smtClean="0"/>
              <a:t>09/02/2022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13F3BDC-AB53-46E2-93A3-DA198612177A}" type="slidenum">
              <a:rPr lang="it-IT" smtClean="0"/>
              <a:pPr/>
              <a:t>‹N›</a:t>
            </a:fld>
            <a:endParaRPr lang="it-IT"/>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39389249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8353766-E528-4688-9A56-F9B5C18DBDC0}" type="datetime1">
              <a:rPr lang="it-IT" smtClean="0"/>
              <a:t>09/02/2022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13F3BDC-AB53-46E2-93A3-DA198612177A}" type="slidenum">
              <a:rPr lang="it-IT" smtClean="0"/>
              <a:pPr/>
              <a:t>‹N›</a:t>
            </a:fld>
            <a:endParaRPr lang="it-IT"/>
          </a:p>
        </p:txBody>
      </p:sp>
      <p:sp>
        <p:nvSpPr>
          <p:cNvPr id="6" name="Title 5"/>
          <p:cNvSpPr>
            <a:spLocks noGrp="1"/>
          </p:cNvSpPr>
          <p:nvPr>
            <p:ph type="title"/>
          </p:nvPr>
        </p:nvSpPr>
        <p:spPr/>
        <p:txBody>
          <a:bodyPr/>
          <a:lstStyle/>
          <a:p>
            <a:r>
              <a:rPr lang="it-IT"/>
              <a:t>Fare clic per modificare lo stile del titolo dello schema</a:t>
            </a:r>
            <a:endParaRPr lang="en-US"/>
          </a:p>
        </p:txBody>
      </p:sp>
    </p:spTree>
    <p:extLst>
      <p:ext uri="{BB962C8B-B14F-4D97-AF65-F5344CB8AC3E}">
        <p14:creationId xmlns:p14="http://schemas.microsoft.com/office/powerpoint/2010/main" val="10829783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0AE57-E34C-4472-B040-AB88379468D8}" type="datetime1">
              <a:rPr lang="it-IT" smtClean="0"/>
              <a:t>09/02/2022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909335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6ECDC45-7ED4-494E-B3CF-A1CE6BB62513}" type="datetime1">
              <a:rPr lang="it-IT" smtClean="0"/>
              <a:t>09/02/2022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65545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8BFE833-ADC6-402D-9BAA-E4B479A81B70}"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8250019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it-IT"/>
              <a:t>Fare clic per modificare lo stile del titolo dello schema</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0B31D7A8-D57C-4DD7-992B-B6010C417057}" type="datetime1">
              <a:rPr lang="it-IT" smtClean="0"/>
              <a:t>09/02/2022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533795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A650126-22B5-477F-B2AE-5D7AAC792DA4}"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193633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A01CF75-3240-4341-B5EC-DB15DD27ECD8}"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5845218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C8536CC-6E92-418D-B3E7-0249941765D6}"/>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D5537A45-3521-4DDF-8C98-B1AB7F9C9C2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5762A646-C858-47A5-8025-C26FAEF1552F}"/>
              </a:ext>
            </a:extLst>
          </p:cNvPr>
          <p:cNvSpPr>
            <a:spLocks noGrp="1"/>
          </p:cNvSpPr>
          <p:nvPr>
            <p:ph type="dt" sz="half" idx="10"/>
          </p:nvPr>
        </p:nvSpPr>
        <p:spPr/>
        <p:txBody>
          <a:bodyPr/>
          <a:lstStyle/>
          <a:p>
            <a:fld id="{65067EDC-DECC-453B-BCAF-BFC29F9DC7D9}" type="datetime1">
              <a:rPr lang="it-IT" smtClean="0"/>
              <a:t>09/02/2022</a:t>
            </a:fld>
            <a:endParaRPr lang="it-IT"/>
          </a:p>
        </p:txBody>
      </p:sp>
      <p:sp>
        <p:nvSpPr>
          <p:cNvPr id="5" name="Segnaposto piè di pagina 4">
            <a:extLst>
              <a:ext uri="{FF2B5EF4-FFF2-40B4-BE49-F238E27FC236}">
                <a16:creationId xmlns:a16="http://schemas.microsoft.com/office/drawing/2014/main" xmlns="" id="{56C6E1CC-6433-44B4-8F2D-E7AFB7A2056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A1BB7F0F-6765-445B-BCB9-A72FC02DFEED}"/>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24531891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1F47DCF-3BB8-4702-9263-E046352F15A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DD5E1659-5002-40D4-BC1D-387471CF6F5B}"/>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3C005C61-70C3-42AC-860A-C7D47C7D29AE}"/>
              </a:ext>
            </a:extLst>
          </p:cNvPr>
          <p:cNvSpPr>
            <a:spLocks noGrp="1"/>
          </p:cNvSpPr>
          <p:nvPr>
            <p:ph type="dt" sz="half" idx="10"/>
          </p:nvPr>
        </p:nvSpPr>
        <p:spPr/>
        <p:txBody>
          <a:bodyPr/>
          <a:lstStyle/>
          <a:p>
            <a:fld id="{C3C6B440-66C3-46E5-A652-1B0BD598CC55}" type="datetime1">
              <a:rPr lang="it-IT" smtClean="0"/>
              <a:t>09/02/2022</a:t>
            </a:fld>
            <a:endParaRPr lang="it-IT"/>
          </a:p>
        </p:txBody>
      </p:sp>
      <p:sp>
        <p:nvSpPr>
          <p:cNvPr id="5" name="Segnaposto piè di pagina 4">
            <a:extLst>
              <a:ext uri="{FF2B5EF4-FFF2-40B4-BE49-F238E27FC236}">
                <a16:creationId xmlns:a16="http://schemas.microsoft.com/office/drawing/2014/main" xmlns="" id="{5C63E6CB-D20F-439D-AF67-2DB8B2FB134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6ED5EEC6-E4EA-440A-BC11-FEF0336BA1CB}"/>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2669712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4544378-0C12-4C17-80FB-069214C48772}"/>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CCAE04E0-610B-4A59-90E2-AD7C6BD569A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90A29E4D-0C31-41B4-88A4-0D62FF91D77B}"/>
              </a:ext>
            </a:extLst>
          </p:cNvPr>
          <p:cNvSpPr>
            <a:spLocks noGrp="1"/>
          </p:cNvSpPr>
          <p:nvPr>
            <p:ph type="dt" sz="half" idx="10"/>
          </p:nvPr>
        </p:nvSpPr>
        <p:spPr/>
        <p:txBody>
          <a:bodyPr/>
          <a:lstStyle/>
          <a:p>
            <a:fld id="{05B8AA44-7427-4C78-A685-E5961EBD148E}" type="datetime1">
              <a:rPr lang="it-IT" smtClean="0"/>
              <a:t>09/02/2022</a:t>
            </a:fld>
            <a:endParaRPr lang="it-IT"/>
          </a:p>
        </p:txBody>
      </p:sp>
      <p:sp>
        <p:nvSpPr>
          <p:cNvPr id="5" name="Segnaposto piè di pagina 4">
            <a:extLst>
              <a:ext uri="{FF2B5EF4-FFF2-40B4-BE49-F238E27FC236}">
                <a16:creationId xmlns:a16="http://schemas.microsoft.com/office/drawing/2014/main" xmlns="" id="{8CD5757A-EED4-46F3-9423-735586C9744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B892AE36-ECDD-4D7E-B724-CE54061227D2}"/>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40549744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9CF5D40-51C4-4091-96F1-737004CDA76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5EAFC9D4-6590-4E34-876D-8509A5413525}"/>
              </a:ext>
            </a:extLst>
          </p:cNvPr>
          <p:cNvSpPr>
            <a:spLocks noGrp="1"/>
          </p:cNvSpPr>
          <p:nvPr>
            <p:ph sz="half" idx="1"/>
          </p:nvPr>
        </p:nvSpPr>
        <p:spPr>
          <a:xfrm>
            <a:off x="6286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D978D79F-00C8-4F2A-9C5D-2D839FC6484B}"/>
              </a:ext>
            </a:extLst>
          </p:cNvPr>
          <p:cNvSpPr>
            <a:spLocks noGrp="1"/>
          </p:cNvSpPr>
          <p:nvPr>
            <p:ph sz="half" idx="2"/>
          </p:nvPr>
        </p:nvSpPr>
        <p:spPr>
          <a:xfrm>
            <a:off x="4629150" y="1825625"/>
            <a:ext cx="38862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25CCF724-CEC6-43BC-96F3-127026C730D0}"/>
              </a:ext>
            </a:extLst>
          </p:cNvPr>
          <p:cNvSpPr>
            <a:spLocks noGrp="1"/>
          </p:cNvSpPr>
          <p:nvPr>
            <p:ph type="dt" sz="half" idx="10"/>
          </p:nvPr>
        </p:nvSpPr>
        <p:spPr/>
        <p:txBody>
          <a:bodyPr/>
          <a:lstStyle/>
          <a:p>
            <a:fld id="{7F5DD405-448D-414E-B1A5-E696A85888CF}" type="datetime1">
              <a:rPr lang="it-IT" smtClean="0"/>
              <a:t>09/02/2022</a:t>
            </a:fld>
            <a:endParaRPr lang="it-IT"/>
          </a:p>
        </p:txBody>
      </p:sp>
      <p:sp>
        <p:nvSpPr>
          <p:cNvPr id="6" name="Segnaposto piè di pagina 5">
            <a:extLst>
              <a:ext uri="{FF2B5EF4-FFF2-40B4-BE49-F238E27FC236}">
                <a16:creationId xmlns:a16="http://schemas.microsoft.com/office/drawing/2014/main" xmlns="" id="{F3A1941F-458B-441C-9816-51E3E6F926C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B2164E33-45DF-4D06-BE27-0D765A62AE6B}"/>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5483917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D2C48E5-00A6-4809-A2FA-61AB4894B9E7}"/>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AC007A8F-F581-4686-B6EE-274244D0DE3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559BF9DC-6F9E-44FC-B61E-A975CEE5A94E}"/>
              </a:ext>
            </a:extLst>
          </p:cNvPr>
          <p:cNvSpPr>
            <a:spLocks noGrp="1"/>
          </p:cNvSpPr>
          <p:nvPr>
            <p:ph sz="half" idx="2"/>
          </p:nvPr>
        </p:nvSpPr>
        <p:spPr>
          <a:xfrm>
            <a:off x="629842" y="2505075"/>
            <a:ext cx="3868340"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A485ADF2-F084-4F8F-B855-42E2CD24C9C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0AE64605-5DF4-496B-BC99-8FC229B5E249}"/>
              </a:ext>
            </a:extLst>
          </p:cNvPr>
          <p:cNvSpPr>
            <a:spLocks noGrp="1"/>
          </p:cNvSpPr>
          <p:nvPr>
            <p:ph sz="quarter" idx="4"/>
          </p:nvPr>
        </p:nvSpPr>
        <p:spPr>
          <a:xfrm>
            <a:off x="4629150" y="2505075"/>
            <a:ext cx="3887391"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FBE2AE70-1713-4662-8CD5-40311739E11D}"/>
              </a:ext>
            </a:extLst>
          </p:cNvPr>
          <p:cNvSpPr>
            <a:spLocks noGrp="1"/>
          </p:cNvSpPr>
          <p:nvPr>
            <p:ph type="dt" sz="half" idx="10"/>
          </p:nvPr>
        </p:nvSpPr>
        <p:spPr/>
        <p:txBody>
          <a:bodyPr/>
          <a:lstStyle/>
          <a:p>
            <a:fld id="{FC2E9537-EA47-4734-890A-D948098B8E80}" type="datetime1">
              <a:rPr lang="it-IT" smtClean="0"/>
              <a:t>09/02/2022</a:t>
            </a:fld>
            <a:endParaRPr lang="it-IT"/>
          </a:p>
        </p:txBody>
      </p:sp>
      <p:sp>
        <p:nvSpPr>
          <p:cNvPr id="8" name="Segnaposto piè di pagina 7">
            <a:extLst>
              <a:ext uri="{FF2B5EF4-FFF2-40B4-BE49-F238E27FC236}">
                <a16:creationId xmlns:a16="http://schemas.microsoft.com/office/drawing/2014/main" xmlns="" id="{DDAEFB4F-01E2-4D00-BF88-DEA0EE454CD0}"/>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5A874702-1AEB-4C5B-ADEE-AB789657D5A0}"/>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2666773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AFC871D-457A-4137-B1E4-63F3BE0E2878}"/>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BD74831F-C486-4111-8AFA-DD3653FC93D8}"/>
              </a:ext>
            </a:extLst>
          </p:cNvPr>
          <p:cNvSpPr>
            <a:spLocks noGrp="1"/>
          </p:cNvSpPr>
          <p:nvPr>
            <p:ph type="dt" sz="half" idx="10"/>
          </p:nvPr>
        </p:nvSpPr>
        <p:spPr/>
        <p:txBody>
          <a:bodyPr/>
          <a:lstStyle/>
          <a:p>
            <a:fld id="{508875A5-6E7C-4834-B75F-89EEE91C4E5A}" type="datetime1">
              <a:rPr lang="it-IT" smtClean="0"/>
              <a:t>09/02/2022</a:t>
            </a:fld>
            <a:endParaRPr lang="it-IT"/>
          </a:p>
        </p:txBody>
      </p:sp>
      <p:sp>
        <p:nvSpPr>
          <p:cNvPr id="4" name="Segnaposto piè di pagina 3">
            <a:extLst>
              <a:ext uri="{FF2B5EF4-FFF2-40B4-BE49-F238E27FC236}">
                <a16:creationId xmlns:a16="http://schemas.microsoft.com/office/drawing/2014/main" xmlns="" id="{41ACBAFC-BAFA-4C8C-9049-CAB1CB96E4A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FCBDD9FD-515A-4764-A2B8-73077E578318}"/>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25282290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78D1866E-8B5C-41D5-8A76-94CD96BBA435}"/>
              </a:ext>
            </a:extLst>
          </p:cNvPr>
          <p:cNvSpPr>
            <a:spLocks noGrp="1"/>
          </p:cNvSpPr>
          <p:nvPr>
            <p:ph type="dt" sz="half" idx="10"/>
          </p:nvPr>
        </p:nvSpPr>
        <p:spPr/>
        <p:txBody>
          <a:bodyPr/>
          <a:lstStyle/>
          <a:p>
            <a:fld id="{9B7A36E4-D3BA-42C6-A629-2947FB6FD526}" type="datetime1">
              <a:rPr lang="it-IT" smtClean="0"/>
              <a:t>09/02/2022</a:t>
            </a:fld>
            <a:endParaRPr lang="it-IT"/>
          </a:p>
        </p:txBody>
      </p:sp>
      <p:sp>
        <p:nvSpPr>
          <p:cNvPr id="3" name="Segnaposto piè di pagina 2">
            <a:extLst>
              <a:ext uri="{FF2B5EF4-FFF2-40B4-BE49-F238E27FC236}">
                <a16:creationId xmlns:a16="http://schemas.microsoft.com/office/drawing/2014/main" xmlns="" id="{1FFD3B34-CF8E-4579-9E35-96593CBE878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BF0C1E59-6361-4BF8-8B0B-F4D558815269}"/>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97895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643A05F-E635-420C-AC37-B8576E370859}" type="datetime1">
              <a:rPr lang="it-IT" smtClean="0"/>
              <a:t>09/02/2022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6090889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91F9B1F-FAA1-468B-8B43-DE16F462FC2E}"/>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D09284F8-E442-4C01-ADDB-7A200821770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DAA8FAF9-757E-4BCE-9AC0-F7C283090A5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EB7FF6A7-BC59-4F54-87AA-F15174C00D91}"/>
              </a:ext>
            </a:extLst>
          </p:cNvPr>
          <p:cNvSpPr>
            <a:spLocks noGrp="1"/>
          </p:cNvSpPr>
          <p:nvPr>
            <p:ph type="dt" sz="half" idx="10"/>
          </p:nvPr>
        </p:nvSpPr>
        <p:spPr/>
        <p:txBody>
          <a:bodyPr/>
          <a:lstStyle/>
          <a:p>
            <a:fld id="{8DBCBB4E-B0D8-45A9-9787-FBD411A8269E}" type="datetime1">
              <a:rPr lang="it-IT" smtClean="0"/>
              <a:t>09/02/2022</a:t>
            </a:fld>
            <a:endParaRPr lang="it-IT"/>
          </a:p>
        </p:txBody>
      </p:sp>
      <p:sp>
        <p:nvSpPr>
          <p:cNvPr id="6" name="Segnaposto piè di pagina 5">
            <a:extLst>
              <a:ext uri="{FF2B5EF4-FFF2-40B4-BE49-F238E27FC236}">
                <a16:creationId xmlns:a16="http://schemas.microsoft.com/office/drawing/2014/main" xmlns="" id="{1236B6A1-4835-4BB3-9EA9-50F74D5417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10CB2DBB-FBC3-487E-82D8-A1FF592A5DC3}"/>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8581264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34B6EAA-25E2-418E-8BC3-BF77B629B150}"/>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20E42A9B-84C6-4573-89BE-88A384E43C9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xmlns="" id="{1496B0BE-5499-44E6-89AD-82E95651387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150B7372-A564-4AA7-8961-BB63E74F0F96}"/>
              </a:ext>
            </a:extLst>
          </p:cNvPr>
          <p:cNvSpPr>
            <a:spLocks noGrp="1"/>
          </p:cNvSpPr>
          <p:nvPr>
            <p:ph type="dt" sz="half" idx="10"/>
          </p:nvPr>
        </p:nvSpPr>
        <p:spPr/>
        <p:txBody>
          <a:bodyPr/>
          <a:lstStyle/>
          <a:p>
            <a:fld id="{30BAE66E-FA37-434E-8AA3-5600F20C463F}" type="datetime1">
              <a:rPr lang="it-IT" smtClean="0"/>
              <a:t>09/02/2022</a:t>
            </a:fld>
            <a:endParaRPr lang="it-IT"/>
          </a:p>
        </p:txBody>
      </p:sp>
      <p:sp>
        <p:nvSpPr>
          <p:cNvPr id="6" name="Segnaposto piè di pagina 5">
            <a:extLst>
              <a:ext uri="{FF2B5EF4-FFF2-40B4-BE49-F238E27FC236}">
                <a16:creationId xmlns:a16="http://schemas.microsoft.com/office/drawing/2014/main" xmlns="" id="{576F0511-BAD6-4266-B627-458D5AEB02F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EC9D58AB-C2DC-4C4C-81C9-6ABA3859FACD}"/>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11851363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59EB517-3FA3-4170-BD40-14F36AB7E82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6511D091-E74B-48AD-9110-1D730EC23C5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FD23A540-6497-42C5-AC13-F49B7065E906}"/>
              </a:ext>
            </a:extLst>
          </p:cNvPr>
          <p:cNvSpPr>
            <a:spLocks noGrp="1"/>
          </p:cNvSpPr>
          <p:nvPr>
            <p:ph type="dt" sz="half" idx="10"/>
          </p:nvPr>
        </p:nvSpPr>
        <p:spPr/>
        <p:txBody>
          <a:bodyPr/>
          <a:lstStyle/>
          <a:p>
            <a:fld id="{CB0B47B2-3311-4EA8-AEDF-9678B2CA71E8}" type="datetime1">
              <a:rPr lang="it-IT" smtClean="0"/>
              <a:t>09/02/2022</a:t>
            </a:fld>
            <a:endParaRPr lang="it-IT"/>
          </a:p>
        </p:txBody>
      </p:sp>
      <p:sp>
        <p:nvSpPr>
          <p:cNvPr id="5" name="Segnaposto piè di pagina 4">
            <a:extLst>
              <a:ext uri="{FF2B5EF4-FFF2-40B4-BE49-F238E27FC236}">
                <a16:creationId xmlns:a16="http://schemas.microsoft.com/office/drawing/2014/main" xmlns="" id="{FB051AD9-324C-468E-A41D-EBD4BA03B8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E8428BC0-0D67-4867-B84F-1FE96B4BA190}"/>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3585399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EF5DED7D-2001-48FB-A179-583A3CBE8100}"/>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5F09D778-F19B-4621-9807-7C3D674D9A47}"/>
              </a:ext>
            </a:extLst>
          </p:cNvPr>
          <p:cNvSpPr>
            <a:spLocks noGrp="1"/>
          </p:cNvSpPr>
          <p:nvPr>
            <p:ph type="body" orient="vert" idx="1"/>
          </p:nvPr>
        </p:nvSpPr>
        <p:spPr>
          <a:xfrm>
            <a:off x="628650" y="365125"/>
            <a:ext cx="5800725"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CD0F8F41-D9D8-4786-9D1E-BF084C757B5D}"/>
              </a:ext>
            </a:extLst>
          </p:cNvPr>
          <p:cNvSpPr>
            <a:spLocks noGrp="1"/>
          </p:cNvSpPr>
          <p:nvPr>
            <p:ph type="dt" sz="half" idx="10"/>
          </p:nvPr>
        </p:nvSpPr>
        <p:spPr/>
        <p:txBody>
          <a:bodyPr/>
          <a:lstStyle/>
          <a:p>
            <a:fld id="{2F0851D1-85D4-4A5D-BE6E-CCD5A6FB1B01}" type="datetime1">
              <a:rPr lang="it-IT" smtClean="0"/>
              <a:t>09/02/2022</a:t>
            </a:fld>
            <a:endParaRPr lang="it-IT"/>
          </a:p>
        </p:txBody>
      </p:sp>
      <p:sp>
        <p:nvSpPr>
          <p:cNvPr id="5" name="Segnaposto piè di pagina 4">
            <a:extLst>
              <a:ext uri="{FF2B5EF4-FFF2-40B4-BE49-F238E27FC236}">
                <a16:creationId xmlns:a16="http://schemas.microsoft.com/office/drawing/2014/main" xmlns="" id="{97B8E636-60C7-4C23-9167-330496B43F0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BCCCC24B-D53B-4846-828B-CE0A893ED081}"/>
              </a:ext>
            </a:extLst>
          </p:cNvPr>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69800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C9FCED8-FDF6-4745-AAC9-FDEC97C7E96C}" type="datetime1">
              <a:rPr lang="it-IT" smtClean="0"/>
              <a:t>09/02/2022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2994938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4" name="Content Placeholder 3"/>
          <p:cNvSpPr>
            <a:spLocks noGrp="1"/>
          </p:cNvSpPr>
          <p:nvPr>
            <p:ph sz="half" idx="2"/>
          </p:nvPr>
        </p:nvSpPr>
        <p:spPr>
          <a:xfrm>
            <a:off x="633845" y="2507551"/>
            <a:ext cx="3867150" cy="36805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Modifica gli stili del testo dello schema</a:t>
            </a:r>
          </a:p>
        </p:txBody>
      </p:sp>
      <p:sp>
        <p:nvSpPr>
          <p:cNvPr id="6" name="Content Placeholder 5"/>
          <p:cNvSpPr>
            <a:spLocks noGrp="1"/>
          </p:cNvSpPr>
          <p:nvPr>
            <p:ph sz="quarter" idx="4"/>
          </p:nvPr>
        </p:nvSpPr>
        <p:spPr>
          <a:xfrm>
            <a:off x="4629150" y="2507551"/>
            <a:ext cx="3886201" cy="368052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D480589F-E093-40DC-B20E-DC04D57CB8C2}" type="datetime1">
              <a:rPr lang="it-IT" smtClean="0"/>
              <a:t>09/02/2022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13F3BDC-AB53-46E2-93A3-DA198612177A}" type="slidenum">
              <a:rPr lang="it-IT" smtClean="0"/>
              <a:pPr/>
              <a:t>‹N›</a:t>
            </a:fld>
            <a:endParaRPr lang="it-IT"/>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117646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0C0B58C-2C99-4085-B340-02085DA3735D}" type="datetime1">
              <a:rPr lang="it-IT" smtClean="0"/>
              <a:t>09/02/2022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13F3BDC-AB53-46E2-93A3-DA198612177A}" type="slidenum">
              <a:rPr lang="it-IT" smtClean="0"/>
              <a:pPr/>
              <a:t>‹N›</a:t>
            </a:fld>
            <a:endParaRPr lang="it-IT"/>
          </a:p>
        </p:txBody>
      </p:sp>
      <p:sp>
        <p:nvSpPr>
          <p:cNvPr id="6" name="Title 5"/>
          <p:cNvSpPr>
            <a:spLocks noGrp="1"/>
          </p:cNvSpPr>
          <p:nvPr>
            <p:ph type="title"/>
          </p:nvPr>
        </p:nvSpPr>
        <p:spPr/>
        <p:txBody>
          <a:bodyPr/>
          <a:lstStyle/>
          <a:p>
            <a:r>
              <a:rPr lang="it-IT"/>
              <a:t>Fare clic per modificare lo stile del titolo dello schema</a:t>
            </a:r>
            <a:endParaRPr lang="en-US"/>
          </a:p>
        </p:txBody>
      </p:sp>
    </p:spTree>
    <p:extLst>
      <p:ext uri="{BB962C8B-B14F-4D97-AF65-F5344CB8AC3E}">
        <p14:creationId xmlns:p14="http://schemas.microsoft.com/office/powerpoint/2010/main" val="424968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435AB9-B54E-4FCC-845B-7A51C6C23ABA}" type="datetime1">
              <a:rPr lang="it-IT" smtClean="0"/>
              <a:t>09/02/2022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204550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CC80B37-C829-4A4C-8812-11BDA8BE81DE}" type="datetime1">
              <a:rPr lang="it-IT" smtClean="0"/>
              <a:t>09/02/2022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1874385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it-IT"/>
              <a:t>Fare clic per modificare lo stile del titolo dello schema</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02EC8B63-9075-487D-8246-89F236E0E8D2}" type="datetime1">
              <a:rPr lang="it-IT" smtClean="0"/>
              <a:t>09/02/2022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13F3BDC-AB53-46E2-93A3-DA198612177A}" type="slidenum">
              <a:rPr lang="it-IT" smtClean="0"/>
              <a:pPr/>
              <a:t>‹N›</a:t>
            </a:fld>
            <a:endParaRPr lang="it-IT"/>
          </a:p>
        </p:txBody>
      </p:sp>
    </p:spTree>
    <p:extLst>
      <p:ext uri="{BB962C8B-B14F-4D97-AF65-F5344CB8AC3E}">
        <p14:creationId xmlns:p14="http://schemas.microsoft.com/office/powerpoint/2010/main" val="3475019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43CA622C-94AD-42AF-BBE0-828FF06E9B1F}" type="datetime1">
              <a:rPr lang="it-IT" smtClean="0"/>
              <a:t>09/02/2022</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it-IT"/>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13F3BDC-AB53-46E2-93A3-DA198612177A}" type="slidenum">
              <a:rPr lang="it-IT" smtClean="0"/>
              <a:pPr/>
              <a:t>‹N›</a:t>
            </a:fld>
            <a:endParaRPr lang="it-IT"/>
          </a:p>
        </p:txBody>
      </p:sp>
    </p:spTree>
    <p:extLst>
      <p:ext uri="{BB962C8B-B14F-4D97-AF65-F5344CB8AC3E}">
        <p14:creationId xmlns:p14="http://schemas.microsoft.com/office/powerpoint/2010/main" val="95397229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70939511-FCE4-4C3E-B4B7-40A7D6016E00}" type="datetime1">
              <a:rPr lang="it-IT" smtClean="0"/>
              <a:t>09/02/2022</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it-IT"/>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13F3BDC-AB53-46E2-93A3-DA198612177A}" type="slidenum">
              <a:rPr lang="it-IT" smtClean="0"/>
              <a:pPr/>
              <a:t>‹N›</a:t>
            </a:fld>
            <a:endParaRPr lang="it-IT"/>
          </a:p>
        </p:txBody>
      </p:sp>
    </p:spTree>
    <p:extLst>
      <p:ext uri="{BB962C8B-B14F-4D97-AF65-F5344CB8AC3E}">
        <p14:creationId xmlns:p14="http://schemas.microsoft.com/office/powerpoint/2010/main" val="1899023356"/>
      </p:ext>
    </p:extLst>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D1FB99CA-15FA-4038-A443-01A4DB90D86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D3ED4B65-B338-40B9-A5D1-6B8AACD0294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8C6F4FAC-5083-44FC-A4A5-5BB458FE33F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F0F19CD-4FA2-411E-9C14-AE769E4BDF62}" type="datetime1">
              <a:rPr lang="it-IT" smtClean="0"/>
              <a:t>09/02/2022</a:t>
            </a:fld>
            <a:endParaRPr lang="it-IT"/>
          </a:p>
        </p:txBody>
      </p:sp>
      <p:sp>
        <p:nvSpPr>
          <p:cNvPr id="5" name="Segnaposto piè di pagina 4">
            <a:extLst>
              <a:ext uri="{FF2B5EF4-FFF2-40B4-BE49-F238E27FC236}">
                <a16:creationId xmlns:a16="http://schemas.microsoft.com/office/drawing/2014/main" xmlns="" id="{A4538686-372D-4662-ACEC-23D454C9AFB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8694DA05-0A52-4B89-BDEA-DFB9C6D6C4A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3F3BDC-AB53-46E2-93A3-DA198612177A}" type="slidenum">
              <a:rPr lang="it-IT" smtClean="0"/>
              <a:pPr/>
              <a:t>‹N›</a:t>
            </a:fld>
            <a:endParaRPr lang="it-IT"/>
          </a:p>
        </p:txBody>
      </p:sp>
    </p:spTree>
    <p:extLst>
      <p:ext uri="{BB962C8B-B14F-4D97-AF65-F5344CB8AC3E}">
        <p14:creationId xmlns:p14="http://schemas.microsoft.com/office/powerpoint/2010/main" val="3036447645"/>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chart" Target="../charts/chart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jpe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5.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6.jpe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Immagine 1" descr="logo CGILBergamo">
            <a:extLst>
              <a:ext uri="{FF2B5EF4-FFF2-40B4-BE49-F238E27FC236}">
                <a16:creationId xmlns:a16="http://schemas.microsoft.com/office/drawing/2014/main" xmlns="" id="{989C2D00-CAF6-45AD-A460-71050BBA4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067" y="955882"/>
            <a:ext cx="3705885" cy="1465006"/>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magine 564" descr="IresLogo">
            <a:extLst>
              <a:ext uri="{FF2B5EF4-FFF2-40B4-BE49-F238E27FC236}">
                <a16:creationId xmlns:a16="http://schemas.microsoft.com/office/drawing/2014/main" xmlns="" id="{7D97905E-62D1-4E56-9FE6-8190ECC3B5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8264" y="995473"/>
            <a:ext cx="1320559" cy="1206971"/>
          </a:xfrm>
          <a:prstGeom prst="rect">
            <a:avLst/>
          </a:prstGeom>
          <a:noFill/>
          <a:extLst>
            <a:ext uri="{909E8E84-426E-40DD-AFC4-6F175D3DCCD1}">
              <a14:hiddenFill xmlns:a14="http://schemas.microsoft.com/office/drawing/2010/main">
                <a:solidFill>
                  <a:srgbClr val="FFFFFF"/>
                </a:solidFill>
              </a14:hiddenFill>
            </a:ext>
          </a:extLst>
        </p:spPr>
      </p:pic>
      <p:sp>
        <p:nvSpPr>
          <p:cNvPr id="10" name="Rettangolo 141">
            <a:extLst>
              <a:ext uri="{FF2B5EF4-FFF2-40B4-BE49-F238E27FC236}">
                <a16:creationId xmlns:a16="http://schemas.microsoft.com/office/drawing/2014/main" xmlns="" id="{6D2A6F4B-51FB-4860-8162-E57466D40579}"/>
              </a:ext>
            </a:extLst>
          </p:cNvPr>
          <p:cNvSpPr>
            <a:spLocks noChangeArrowheads="1"/>
          </p:cNvSpPr>
          <p:nvPr/>
        </p:nvSpPr>
        <p:spPr bwMode="auto">
          <a:xfrm>
            <a:off x="0" y="1200150"/>
            <a:ext cx="857250" cy="8016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4290" tIns="514350" rIns="34290" bIns="1714500" numCol="1" anchor="t" anchorCtr="0" compatLnSpc="1">
            <a:prstTxWarp prst="textNoShape">
              <a:avLst/>
            </a:prstTxWarp>
          </a:bodyPr>
          <a:lstStyle/>
          <a:p>
            <a:pPr defTabSz="685800" eaLnBrk="0" fontAlgn="base" hangingPunct="0">
              <a:spcBef>
                <a:spcPct val="0"/>
              </a:spcBef>
              <a:spcAft>
                <a:spcPct val="0"/>
              </a:spcAft>
            </a:pPr>
            <a:r>
              <a:rPr lang="it-IT" altLang="it-IT" sz="1500" b="1">
                <a:solidFill>
                  <a:srgbClr val="FFFFFF"/>
                </a:solidFill>
                <a:latin typeface="Century Schoolbook" panose="02040604050505020304" pitchFamily="18" charset="0"/>
                <a:ea typeface="Calibri" panose="020F0502020204030204" pitchFamily="34" charset="0"/>
                <a:cs typeface="Times New Roman" panose="02020603050405020304" pitchFamily="18" charset="0"/>
              </a:rPr>
              <a:t>     </a:t>
            </a:r>
            <a:r>
              <a:rPr lang="it-IT" altLang="it-IT" sz="825">
                <a:solidFill>
                  <a:srgbClr val="FFFFFF"/>
                </a:solidFill>
                <a:latin typeface="Calibri" panose="020F0502020204030204" pitchFamily="34" charset="0"/>
                <a:ea typeface="Calibri" panose="020F0502020204030204" pitchFamily="34" charset="0"/>
                <a:cs typeface="Times New Roman" panose="02020603050405020304" pitchFamily="18" charset="0"/>
              </a:rPr>
              <a:t>  </a:t>
            </a:r>
            <a:endParaRPr lang="it-IT" altLang="it-IT" sz="600"/>
          </a:p>
          <a:p>
            <a:pPr defTabSz="685800" eaLnBrk="0" fontAlgn="base" hangingPunct="0">
              <a:spcBef>
                <a:spcPct val="0"/>
              </a:spcBef>
              <a:spcAft>
                <a:spcPct val="0"/>
              </a:spcAft>
            </a:pPr>
            <a:r>
              <a:rPr lang="it-IT" altLang="it-IT" sz="1050" i="1">
                <a:solidFill>
                  <a:srgbClr val="FFFFFF"/>
                </a:solidFill>
                <a:latin typeface="Calibri" panose="020F0502020204030204" pitchFamily="34" charset="0"/>
                <a:ea typeface="Calibri" panose="020F0502020204030204" pitchFamily="34" charset="0"/>
                <a:cs typeface="Times New Roman" panose="02020603050405020304" pitchFamily="18" charset="0"/>
              </a:rPr>
              <a:t> </a:t>
            </a:r>
            <a:endParaRPr lang="it-IT" altLang="it-IT" sz="1350">
              <a:latin typeface="Arial" panose="020B0604020202020204" pitchFamily="34" charset="0"/>
            </a:endParaRPr>
          </a:p>
        </p:txBody>
      </p:sp>
      <p:sp>
        <p:nvSpPr>
          <p:cNvPr id="11" name="Rectangle 12">
            <a:extLst>
              <a:ext uri="{FF2B5EF4-FFF2-40B4-BE49-F238E27FC236}">
                <a16:creationId xmlns:a16="http://schemas.microsoft.com/office/drawing/2014/main" xmlns="" id="{DEE78607-C17A-4C87-80BE-30B8BA606C17}"/>
              </a:ext>
            </a:extLst>
          </p:cNvPr>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it-IT" sz="1350"/>
          </a:p>
        </p:txBody>
      </p:sp>
      <p:sp>
        <p:nvSpPr>
          <p:cNvPr id="12" name="Rectangle 14">
            <a:extLst>
              <a:ext uri="{FF2B5EF4-FFF2-40B4-BE49-F238E27FC236}">
                <a16:creationId xmlns:a16="http://schemas.microsoft.com/office/drawing/2014/main" xmlns="" id="{C8457EBF-FAB6-416F-B61A-6D79B2E62CE5}"/>
              </a:ext>
            </a:extLst>
          </p:cNvPr>
          <p:cNvSpPr>
            <a:spLocks noChangeArrowheads="1"/>
          </p:cNvSpPr>
          <p:nvPr/>
        </p:nvSpPr>
        <p:spPr bwMode="auto">
          <a:xfrm>
            <a:off x="1" y="807736"/>
            <a:ext cx="138564"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endParaRPr lang="it-IT" altLang="it-IT" sz="600"/>
          </a:p>
          <a:p>
            <a:pPr defTabSz="685800" eaLnBrk="0" fontAlgn="base" hangingPunct="0">
              <a:spcBef>
                <a:spcPct val="0"/>
              </a:spcBef>
              <a:spcAft>
                <a:spcPct val="0"/>
              </a:spcAft>
            </a:pPr>
            <a:r>
              <a:rPr lang="it-IT" altLang="it-IT" sz="1350">
                <a:latin typeface="Arial" panose="020B0604020202020204" pitchFamily="34" charset="0"/>
              </a:rPr>
              <a:t/>
            </a:r>
            <a:br>
              <a:rPr lang="it-IT" altLang="it-IT" sz="1350">
                <a:latin typeface="Arial" panose="020B0604020202020204" pitchFamily="34" charset="0"/>
              </a:rPr>
            </a:br>
            <a:endParaRPr lang="it-IT" altLang="it-IT" sz="1350">
              <a:latin typeface="Arial" panose="020B0604020202020204" pitchFamily="34" charset="0"/>
            </a:endParaRPr>
          </a:p>
          <a:p>
            <a:pPr defTabSz="685800" eaLnBrk="0" fontAlgn="base" hangingPunct="0">
              <a:spcBef>
                <a:spcPct val="0"/>
              </a:spcBef>
              <a:spcAft>
                <a:spcPct val="0"/>
              </a:spcAft>
            </a:pPr>
            <a:endParaRPr lang="it-IT" altLang="it-IT" sz="1350">
              <a:latin typeface="Arial" panose="020B0604020202020204" pitchFamily="34" charset="0"/>
            </a:endParaRPr>
          </a:p>
        </p:txBody>
      </p:sp>
      <p:sp>
        <p:nvSpPr>
          <p:cNvPr id="13" name="Rectangle 15">
            <a:extLst>
              <a:ext uri="{FF2B5EF4-FFF2-40B4-BE49-F238E27FC236}">
                <a16:creationId xmlns:a16="http://schemas.microsoft.com/office/drawing/2014/main" xmlns="" id="{58AC8DC6-6017-4A7C-B96B-C326A7F1E6B4}"/>
              </a:ext>
            </a:extLst>
          </p:cNvPr>
          <p:cNvSpPr>
            <a:spLocks noChangeArrowheads="1"/>
          </p:cNvSpPr>
          <p:nvPr/>
        </p:nvSpPr>
        <p:spPr bwMode="auto">
          <a:xfrm>
            <a:off x="1" y="10616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it-IT" sz="1350"/>
          </a:p>
        </p:txBody>
      </p:sp>
      <p:sp>
        <p:nvSpPr>
          <p:cNvPr id="14" name="Rectangle 16">
            <a:extLst>
              <a:ext uri="{FF2B5EF4-FFF2-40B4-BE49-F238E27FC236}">
                <a16:creationId xmlns:a16="http://schemas.microsoft.com/office/drawing/2014/main" xmlns="" id="{6B3D89E7-1084-4957-A4CA-B149850EDD48}"/>
              </a:ext>
            </a:extLst>
          </p:cNvPr>
          <p:cNvSpPr>
            <a:spLocks noChangeArrowheads="1"/>
          </p:cNvSpPr>
          <p:nvPr/>
        </p:nvSpPr>
        <p:spPr bwMode="auto">
          <a:xfrm>
            <a:off x="1" y="1862652"/>
            <a:ext cx="138564"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endParaRPr lang="it-IT" altLang="it-IT" sz="1350">
              <a:latin typeface="Arial" panose="020B0604020202020204" pitchFamily="34" charset="0"/>
            </a:endParaRPr>
          </a:p>
          <a:p>
            <a:pPr defTabSz="685800" eaLnBrk="0" fontAlgn="base" hangingPunct="0">
              <a:spcBef>
                <a:spcPct val="0"/>
              </a:spcBef>
              <a:spcAft>
                <a:spcPct val="0"/>
              </a:spcAft>
            </a:pPr>
            <a:endParaRPr lang="it-IT" altLang="it-IT" sz="1350">
              <a:latin typeface="Arial" panose="020B0604020202020204" pitchFamily="34" charset="0"/>
            </a:endParaRPr>
          </a:p>
        </p:txBody>
      </p:sp>
      <p:sp>
        <p:nvSpPr>
          <p:cNvPr id="15" name="Rettangolo 14">
            <a:extLst>
              <a:ext uri="{FF2B5EF4-FFF2-40B4-BE49-F238E27FC236}">
                <a16:creationId xmlns:a16="http://schemas.microsoft.com/office/drawing/2014/main" xmlns="" id="{39C4B90A-206D-4693-B844-BC0625DD0CDB}"/>
              </a:ext>
            </a:extLst>
          </p:cNvPr>
          <p:cNvSpPr/>
          <p:nvPr/>
        </p:nvSpPr>
        <p:spPr>
          <a:xfrm>
            <a:off x="832030" y="2838251"/>
            <a:ext cx="7704856" cy="3880678"/>
          </a:xfrm>
          <a:prstGeom prst="rect">
            <a:avLst/>
          </a:prstGeom>
        </p:spPr>
        <p:txBody>
          <a:bodyPr wrap="square">
            <a:spAutoFit/>
          </a:bodyPr>
          <a:lstStyle/>
          <a:p>
            <a:pPr marR="606743" algn="ctr">
              <a:lnSpc>
                <a:spcPct val="107000"/>
              </a:lnSpc>
            </a:pPr>
            <a:r>
              <a:rPr lang="it-IT" sz="2800" b="1" dirty="0">
                <a:solidFill>
                  <a:schemeClr val="accent5">
                    <a:lumMod val="50000"/>
                  </a:schemeClr>
                </a:solidFill>
                <a:latin typeface="Candara" panose="020E0502030303020204" pitchFamily="34" charset="0"/>
                <a:ea typeface="Candara" panose="020E0502030303020204" pitchFamily="34" charset="0"/>
                <a:cs typeface="Times New Roman" panose="02020603050405020304" pitchFamily="18" charset="0"/>
              </a:rPr>
              <a:t>Le dinamiche socio-economiche nell’area di Bergamo.</a:t>
            </a:r>
          </a:p>
          <a:p>
            <a:pPr marR="606743" algn="ctr">
              <a:lnSpc>
                <a:spcPct val="107000"/>
              </a:lnSpc>
            </a:pPr>
            <a:r>
              <a:rPr lang="it-IT" sz="28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Aggiornate </a:t>
            </a:r>
            <a:r>
              <a:rPr lang="it-IT" sz="2800" b="1">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alcune </a:t>
            </a:r>
            <a:r>
              <a:rPr lang="it-IT" sz="2800" b="1" smtClean="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slide </a:t>
            </a:r>
            <a:r>
              <a:rPr lang="it-IT" sz="28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dell’indagine 2018</a:t>
            </a:r>
          </a:p>
          <a:p>
            <a:pPr marR="606743" algn="ctr">
              <a:lnSpc>
                <a:spcPct val="107000"/>
              </a:lnSpc>
            </a:pPr>
            <a:r>
              <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(Febbraio 2022)</a:t>
            </a:r>
          </a:p>
          <a:p>
            <a:pPr marR="606743" algn="ctr">
              <a:lnSpc>
                <a:spcPct val="107000"/>
              </a:lnSpc>
            </a:pPr>
            <a:endParaRPr lang="it-IT" sz="2100" b="1" dirty="0">
              <a:solidFill>
                <a:schemeClr val="accent5">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R="606743" algn="ctr">
              <a:lnSpc>
                <a:spcPct val="107000"/>
              </a:lnSpc>
            </a:pPr>
            <a:r>
              <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Coordinamento: </a:t>
            </a:r>
          </a:p>
          <a:p>
            <a:pPr marR="606743" algn="ctr">
              <a:lnSpc>
                <a:spcPct val="107000"/>
              </a:lnSpc>
            </a:pPr>
            <a:r>
              <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Gianni </a:t>
            </a:r>
            <a:r>
              <a:rPr lang="it-IT" sz="2100" b="1" dirty="0" err="1">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Peracchi</a:t>
            </a:r>
            <a:endPar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endParaRPr>
          </a:p>
          <a:p>
            <a:pPr marR="606743" algn="ctr">
              <a:lnSpc>
                <a:spcPct val="107000"/>
              </a:lnSpc>
            </a:pPr>
            <a:endPar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endParaRPr>
          </a:p>
          <a:p>
            <a:pPr marR="606743" algn="ctr">
              <a:lnSpc>
                <a:spcPct val="107000"/>
              </a:lnSpc>
            </a:pPr>
            <a:r>
              <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A cura di:</a:t>
            </a:r>
          </a:p>
          <a:p>
            <a:pPr marR="606743" algn="ctr">
              <a:lnSpc>
                <a:spcPct val="107000"/>
              </a:lnSpc>
            </a:pPr>
            <a:r>
              <a:rPr lang="it-IT" sz="2100" b="1"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rPr>
              <a:t>Francesco Montemurro</a:t>
            </a:r>
            <a:endParaRPr lang="it-IT" sz="2100" dirty="0">
              <a:solidFill>
                <a:schemeClr val="accent5">
                  <a:lumMod val="50000"/>
                </a:schemeClr>
              </a:solidFill>
              <a:latin typeface="Candara" panose="020E0502030303020204" pitchFamily="34" charset="0"/>
              <a:ea typeface="Calibri" panose="020F0502020204030204" pitchFamily="34" charset="0"/>
              <a:cs typeface="Times New Roman" panose="02020603050405020304" pitchFamily="18" charset="0"/>
            </a:endParaRPr>
          </a:p>
        </p:txBody>
      </p:sp>
      <p:sp>
        <p:nvSpPr>
          <p:cNvPr id="16" name="CasellaDiTesto 15">
            <a:extLst>
              <a:ext uri="{FF2B5EF4-FFF2-40B4-BE49-F238E27FC236}">
                <a16:creationId xmlns:a16="http://schemas.microsoft.com/office/drawing/2014/main" xmlns="" id="{0A25F48B-1BFD-4B49-9F88-B10181B22D08}"/>
              </a:ext>
            </a:extLst>
          </p:cNvPr>
          <p:cNvSpPr txBox="1"/>
          <p:nvPr/>
        </p:nvSpPr>
        <p:spPr>
          <a:xfrm>
            <a:off x="4599586" y="1601679"/>
            <a:ext cx="4572000" cy="328936"/>
          </a:xfrm>
          <a:prstGeom prst="rect">
            <a:avLst/>
          </a:prstGeom>
          <a:noFill/>
        </p:spPr>
        <p:txBody>
          <a:bodyPr wrap="square">
            <a:spAutoFit/>
          </a:bodyPr>
          <a:lstStyle/>
          <a:p>
            <a:pPr>
              <a:lnSpc>
                <a:spcPts val="1500"/>
              </a:lnSpc>
              <a:spcAft>
                <a:spcPts val="600"/>
              </a:spcAft>
            </a:pPr>
            <a:r>
              <a:rPr lang="en-US" sz="2400" i="1" dirty="0">
                <a:effectLst/>
                <a:latin typeface="Vani" panose="02040502050405020303" pitchFamily="18" charset="0"/>
                <a:ea typeface="Calibri" panose="020F0502020204030204" pitchFamily="34" charset="0"/>
                <a:cs typeface="Times New Roman" panose="02020603050405020304" pitchFamily="18" charset="0"/>
              </a:rPr>
              <a:t>across </a:t>
            </a:r>
            <a:r>
              <a:rPr lang="de-CH"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sym typeface="Symbol" panose="05050102010706020507" pitchFamily="18" charset="2"/>
              </a:rPr>
              <a:t></a:t>
            </a:r>
            <a:r>
              <a:rPr lang="en-US" sz="2400" dirty="0">
                <a:effectLst/>
                <a:latin typeface="Vani" panose="02040502050405020303" pitchFamily="18" charset="0"/>
                <a:ea typeface="Calibri" panose="020F0502020204030204" pitchFamily="34" charset="0"/>
                <a:cs typeface="Times New Roman" panose="02020603050405020304" pitchFamily="18" charset="0"/>
              </a:rPr>
              <a:t>concept  </a:t>
            </a:r>
            <a:endParaRPr lang="de-CH" sz="2400" dirty="0">
              <a:effectLst/>
              <a:latin typeface="Cambria" panose="0204050305040603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676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a:extLst>
              <a:ext uri="{FF2B5EF4-FFF2-40B4-BE49-F238E27FC236}">
                <a16:creationId xmlns:a16="http://schemas.microsoft.com/office/drawing/2014/main" xmlns="" id="{8DB2682C-B522-4C7C-B982-863462D9683B}"/>
              </a:ext>
            </a:extLst>
          </p:cNvPr>
          <p:cNvGraphicFramePr>
            <a:graphicFrameLocks/>
          </p:cNvGraphicFramePr>
          <p:nvPr>
            <p:extLst>
              <p:ext uri="{D42A27DB-BD31-4B8C-83A1-F6EECF244321}">
                <p14:modId xmlns:p14="http://schemas.microsoft.com/office/powerpoint/2010/main" val="1777427628"/>
              </p:ext>
            </p:extLst>
          </p:nvPr>
        </p:nvGraphicFramePr>
        <p:xfrm>
          <a:off x="517154" y="2060848"/>
          <a:ext cx="7759774" cy="4223495"/>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llaDiTesto 3">
            <a:extLst>
              <a:ext uri="{FF2B5EF4-FFF2-40B4-BE49-F238E27FC236}">
                <a16:creationId xmlns:a16="http://schemas.microsoft.com/office/drawing/2014/main" xmlns="" id="{FA4F74D6-6343-4C39-BD61-41BD4828E54C}"/>
              </a:ext>
            </a:extLst>
          </p:cNvPr>
          <p:cNvSpPr txBox="1"/>
          <p:nvPr/>
        </p:nvSpPr>
        <p:spPr>
          <a:xfrm>
            <a:off x="992765" y="296779"/>
            <a:ext cx="7958117" cy="523220"/>
          </a:xfrm>
          <a:prstGeom prst="rect">
            <a:avLst/>
          </a:prstGeom>
          <a:noFill/>
        </p:spPr>
        <p:txBody>
          <a:bodyPr wrap="square" rtlCol="0">
            <a:spAutoFit/>
          </a:bodyPr>
          <a:lstStyle/>
          <a:p>
            <a:r>
              <a:rPr lang="it-IT" sz="2800" b="1" dirty="0">
                <a:latin typeface="Candara" panose="020E0502030303020204" pitchFamily="34" charset="0"/>
              </a:rPr>
              <a:t>Le start-up innovative</a:t>
            </a:r>
          </a:p>
        </p:txBody>
      </p:sp>
      <p:pic>
        <p:nvPicPr>
          <p:cNvPr id="6" name="Immagine 5" descr="C:\Users\franc_000\AppData\Local\Microsoft\Windows\INetCache\Content.MSO\337EE525.tmp">
            <a:extLst>
              <a:ext uri="{FF2B5EF4-FFF2-40B4-BE49-F238E27FC236}">
                <a16:creationId xmlns:a16="http://schemas.microsoft.com/office/drawing/2014/main" xmlns="" id="{5B63FBF5-2235-42C4-8AE5-FD790CF4AD41}"/>
              </a:ext>
            </a:extLst>
          </p:cNvPr>
          <p:cNvPicPr/>
          <p:nvPr/>
        </p:nvPicPr>
        <p:blipFill>
          <a:blip r:embed="rId3" cstate="print">
            <a:biLevel thresh="75000"/>
            <a:extLst>
              <a:ext uri="{28A0092B-C50C-407E-A947-70E740481C1C}">
                <a14:useLocalDpi xmlns:a14="http://schemas.microsoft.com/office/drawing/2010/main" val="0"/>
              </a:ext>
            </a:extLst>
          </a:blip>
          <a:srcRect/>
          <a:stretch>
            <a:fillRect/>
          </a:stretch>
        </p:blipFill>
        <p:spPr bwMode="auto">
          <a:xfrm>
            <a:off x="193118" y="119338"/>
            <a:ext cx="648072" cy="700661"/>
          </a:xfrm>
          <a:prstGeom prst="rect">
            <a:avLst/>
          </a:prstGeom>
          <a:noFill/>
          <a:ln>
            <a:noFill/>
          </a:ln>
        </p:spPr>
      </p:pic>
      <p:sp>
        <p:nvSpPr>
          <p:cNvPr id="2" name="CasellaDiTesto 1">
            <a:extLst>
              <a:ext uri="{FF2B5EF4-FFF2-40B4-BE49-F238E27FC236}">
                <a16:creationId xmlns:a16="http://schemas.microsoft.com/office/drawing/2014/main" xmlns="" id="{F7652337-3394-46E7-973A-8CF214C0D53D}"/>
              </a:ext>
            </a:extLst>
          </p:cNvPr>
          <p:cNvSpPr txBox="1"/>
          <p:nvPr/>
        </p:nvSpPr>
        <p:spPr>
          <a:xfrm>
            <a:off x="367638" y="1340768"/>
            <a:ext cx="8408724" cy="307777"/>
          </a:xfrm>
          <a:prstGeom prst="rect">
            <a:avLst/>
          </a:prstGeom>
          <a:noFill/>
        </p:spPr>
        <p:txBody>
          <a:bodyPr wrap="square" rtlCol="0">
            <a:spAutoFit/>
          </a:bodyPr>
          <a:lstStyle/>
          <a:p>
            <a:r>
              <a:rPr lang="it-IT" sz="1400" b="1" dirty="0">
                <a:latin typeface="Candara" panose="020E0502030303020204" pitchFamily="34" charset="0"/>
              </a:rPr>
              <a:t>Start-up innovative registrate ogni 1.000 imprese. Italia e province lombarde. Anno febbraio 2021.</a:t>
            </a:r>
          </a:p>
        </p:txBody>
      </p:sp>
      <p:sp>
        <p:nvSpPr>
          <p:cNvPr id="7" name="CasellaDiTesto 6">
            <a:extLst>
              <a:ext uri="{FF2B5EF4-FFF2-40B4-BE49-F238E27FC236}">
                <a16:creationId xmlns:a16="http://schemas.microsoft.com/office/drawing/2014/main" xmlns="" id="{F3D75792-1E6F-4D2B-8F54-49AE392BA47C}"/>
              </a:ext>
            </a:extLst>
          </p:cNvPr>
          <p:cNvSpPr txBox="1"/>
          <p:nvPr/>
        </p:nvSpPr>
        <p:spPr>
          <a:xfrm>
            <a:off x="510920" y="6284343"/>
            <a:ext cx="7759774" cy="338554"/>
          </a:xfrm>
          <a:prstGeom prst="rect">
            <a:avLst/>
          </a:prstGeom>
          <a:noFill/>
        </p:spPr>
        <p:txBody>
          <a:bodyPr wrap="square" rtlCol="0">
            <a:spAutoFit/>
          </a:bodyPr>
          <a:lstStyle/>
          <a:p>
            <a:r>
              <a:rPr lang="it-IT" sz="1600" b="1" dirty="0">
                <a:latin typeface="Candara" panose="020E0502030303020204" pitchFamily="34" charset="0"/>
              </a:rPr>
              <a:t>Fonte: Elaborazione CCIAA di Lecco su dati MISE e </a:t>
            </a:r>
            <a:r>
              <a:rPr lang="it-IT" sz="1600" b="1" dirty="0" err="1">
                <a:latin typeface="Candara" panose="020E0502030303020204" pitchFamily="34" charset="0"/>
              </a:rPr>
              <a:t>Movimprese</a:t>
            </a:r>
            <a:endParaRPr lang="it-IT" sz="1600" b="1" dirty="0">
              <a:latin typeface="Candara" panose="020E0502030303020204" pitchFamily="34" charset="0"/>
            </a:endParaRPr>
          </a:p>
        </p:txBody>
      </p:sp>
      <p:sp>
        <p:nvSpPr>
          <p:cNvPr id="5" name="Segnaposto numero diapositiva 4">
            <a:extLst>
              <a:ext uri="{FF2B5EF4-FFF2-40B4-BE49-F238E27FC236}">
                <a16:creationId xmlns:a16="http://schemas.microsoft.com/office/drawing/2014/main" xmlns="" id="{C1125F5D-3FD3-4A26-AECF-9376AA2AC362}"/>
              </a:ext>
            </a:extLst>
          </p:cNvPr>
          <p:cNvSpPr>
            <a:spLocks noGrp="1"/>
          </p:cNvSpPr>
          <p:nvPr>
            <p:ph type="sldNum" sz="quarter" idx="12"/>
          </p:nvPr>
        </p:nvSpPr>
        <p:spPr/>
        <p:txBody>
          <a:bodyPr/>
          <a:lstStyle/>
          <a:p>
            <a:fld id="{513F3BDC-AB53-46E2-93A3-DA198612177A}" type="slidenum">
              <a:rPr lang="it-IT" smtClean="0"/>
              <a:pPr/>
              <a:t>2</a:t>
            </a:fld>
            <a:endParaRPr lang="it-IT"/>
          </a:p>
        </p:txBody>
      </p:sp>
    </p:spTree>
    <p:extLst>
      <p:ext uri="{BB962C8B-B14F-4D97-AF65-F5344CB8AC3E}">
        <p14:creationId xmlns:p14="http://schemas.microsoft.com/office/powerpoint/2010/main" val="2886571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FA4F74D6-6343-4C39-BD61-41BD4828E54C}"/>
              </a:ext>
            </a:extLst>
          </p:cNvPr>
          <p:cNvSpPr txBox="1"/>
          <p:nvPr/>
        </p:nvSpPr>
        <p:spPr>
          <a:xfrm>
            <a:off x="992765" y="296779"/>
            <a:ext cx="7958117" cy="523220"/>
          </a:xfrm>
          <a:prstGeom prst="rect">
            <a:avLst/>
          </a:prstGeom>
          <a:noFill/>
        </p:spPr>
        <p:txBody>
          <a:bodyPr wrap="square" rtlCol="0">
            <a:spAutoFit/>
          </a:bodyPr>
          <a:lstStyle/>
          <a:p>
            <a:r>
              <a:rPr lang="it-IT" sz="2800" b="1" dirty="0">
                <a:latin typeface="Candara" panose="020E0502030303020204" pitchFamily="34" charset="0"/>
              </a:rPr>
              <a:t>Le start-up innovative</a:t>
            </a:r>
          </a:p>
        </p:txBody>
      </p:sp>
      <p:pic>
        <p:nvPicPr>
          <p:cNvPr id="6" name="Immagine 5" descr="C:\Users\franc_000\AppData\Local\Microsoft\Windows\INetCache\Content.MSO\337EE525.tmp">
            <a:extLst>
              <a:ext uri="{FF2B5EF4-FFF2-40B4-BE49-F238E27FC236}">
                <a16:creationId xmlns:a16="http://schemas.microsoft.com/office/drawing/2014/main" xmlns="" id="{5B63FBF5-2235-42C4-8AE5-FD790CF4AD41}"/>
              </a:ext>
            </a:extLst>
          </p:cNvPr>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193118" y="119338"/>
            <a:ext cx="648072" cy="700661"/>
          </a:xfrm>
          <a:prstGeom prst="rect">
            <a:avLst/>
          </a:prstGeom>
          <a:noFill/>
          <a:ln>
            <a:noFill/>
          </a:ln>
        </p:spPr>
      </p:pic>
      <p:sp>
        <p:nvSpPr>
          <p:cNvPr id="2" name="CasellaDiTesto 1">
            <a:extLst>
              <a:ext uri="{FF2B5EF4-FFF2-40B4-BE49-F238E27FC236}">
                <a16:creationId xmlns:a16="http://schemas.microsoft.com/office/drawing/2014/main" xmlns="" id="{F7652337-3394-46E7-973A-8CF214C0D53D}"/>
              </a:ext>
            </a:extLst>
          </p:cNvPr>
          <p:cNvSpPr txBox="1"/>
          <p:nvPr/>
        </p:nvSpPr>
        <p:spPr>
          <a:xfrm>
            <a:off x="367638" y="1340768"/>
            <a:ext cx="8408724" cy="307777"/>
          </a:xfrm>
          <a:prstGeom prst="rect">
            <a:avLst/>
          </a:prstGeom>
          <a:noFill/>
        </p:spPr>
        <p:txBody>
          <a:bodyPr wrap="square" rtlCol="0">
            <a:spAutoFit/>
          </a:bodyPr>
          <a:lstStyle/>
          <a:p>
            <a:r>
              <a:rPr lang="it-IT" sz="1400" b="1" dirty="0">
                <a:latin typeface="Candara" panose="020E0502030303020204" pitchFamily="34" charset="0"/>
              </a:rPr>
              <a:t>Start-up innovative registrate. Italia e province lombarde. Anno febbraio 2021.</a:t>
            </a:r>
          </a:p>
        </p:txBody>
      </p:sp>
      <p:sp>
        <p:nvSpPr>
          <p:cNvPr id="7" name="CasellaDiTesto 6">
            <a:extLst>
              <a:ext uri="{FF2B5EF4-FFF2-40B4-BE49-F238E27FC236}">
                <a16:creationId xmlns:a16="http://schemas.microsoft.com/office/drawing/2014/main" xmlns="" id="{F3D75792-1E6F-4D2B-8F54-49AE392BA47C}"/>
              </a:ext>
            </a:extLst>
          </p:cNvPr>
          <p:cNvSpPr txBox="1"/>
          <p:nvPr/>
        </p:nvSpPr>
        <p:spPr>
          <a:xfrm>
            <a:off x="510920" y="6284343"/>
            <a:ext cx="7759774" cy="338554"/>
          </a:xfrm>
          <a:prstGeom prst="rect">
            <a:avLst/>
          </a:prstGeom>
          <a:noFill/>
        </p:spPr>
        <p:txBody>
          <a:bodyPr wrap="square" rtlCol="0">
            <a:spAutoFit/>
          </a:bodyPr>
          <a:lstStyle/>
          <a:p>
            <a:r>
              <a:rPr lang="it-IT" sz="1600" b="1" dirty="0">
                <a:latin typeface="Candara" panose="020E0502030303020204" pitchFamily="34" charset="0"/>
              </a:rPr>
              <a:t>Fonte: Elaborazione CCIAA di Lecco su dati MISE e </a:t>
            </a:r>
            <a:r>
              <a:rPr lang="it-IT" sz="1600" b="1" dirty="0" err="1">
                <a:latin typeface="Candara" panose="020E0502030303020204" pitchFamily="34" charset="0"/>
              </a:rPr>
              <a:t>Movimprese</a:t>
            </a:r>
            <a:endParaRPr lang="it-IT" sz="1600" b="1" dirty="0">
              <a:latin typeface="Candara" panose="020E0502030303020204" pitchFamily="34" charset="0"/>
            </a:endParaRPr>
          </a:p>
        </p:txBody>
      </p:sp>
      <p:graphicFrame>
        <p:nvGraphicFramePr>
          <p:cNvPr id="5" name="Tabella 4">
            <a:extLst>
              <a:ext uri="{FF2B5EF4-FFF2-40B4-BE49-F238E27FC236}">
                <a16:creationId xmlns:a16="http://schemas.microsoft.com/office/drawing/2014/main" xmlns="" id="{AFF57703-C274-46FD-A6C8-5C5F90BC7065}"/>
              </a:ext>
            </a:extLst>
          </p:cNvPr>
          <p:cNvGraphicFramePr>
            <a:graphicFrameLocks noGrp="1"/>
          </p:cNvGraphicFramePr>
          <p:nvPr>
            <p:extLst>
              <p:ext uri="{D42A27DB-BD31-4B8C-83A1-F6EECF244321}">
                <p14:modId xmlns:p14="http://schemas.microsoft.com/office/powerpoint/2010/main" val="4185584551"/>
              </p:ext>
            </p:extLst>
          </p:nvPr>
        </p:nvGraphicFramePr>
        <p:xfrm>
          <a:off x="640565" y="2082934"/>
          <a:ext cx="2407975" cy="3107709"/>
        </p:xfrm>
        <a:graphic>
          <a:graphicData uri="http://schemas.openxmlformats.org/drawingml/2006/table">
            <a:tbl>
              <a:tblPr>
                <a:tableStyleId>{5C22544A-7EE6-4342-B048-85BDC9FD1C3A}</a:tableStyleId>
              </a:tblPr>
              <a:tblGrid>
                <a:gridCol w="963190">
                  <a:extLst>
                    <a:ext uri="{9D8B030D-6E8A-4147-A177-3AD203B41FA5}">
                      <a16:colId xmlns:a16="http://schemas.microsoft.com/office/drawing/2014/main" xmlns="" val="1880029303"/>
                    </a:ext>
                  </a:extLst>
                </a:gridCol>
                <a:gridCol w="1444785">
                  <a:extLst>
                    <a:ext uri="{9D8B030D-6E8A-4147-A177-3AD203B41FA5}">
                      <a16:colId xmlns:a16="http://schemas.microsoft.com/office/drawing/2014/main" xmlns="" val="2423102400"/>
                    </a:ext>
                  </a:extLst>
                </a:gridCol>
              </a:tblGrid>
              <a:tr h="382749">
                <a:tc>
                  <a:txBody>
                    <a:bodyPr/>
                    <a:lstStyle/>
                    <a:p>
                      <a:pPr algn="l" fontAlgn="b"/>
                      <a:r>
                        <a:rPr lang="de-CH" sz="1200" u="none" strike="noStrike" dirty="0">
                          <a:effectLst/>
                        </a:rPr>
                        <a:t>Province</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l" fontAlgn="b"/>
                      <a:r>
                        <a:rPr lang="en-US" sz="1200" u="none" strike="noStrike" dirty="0">
                          <a:effectLst/>
                        </a:rPr>
                        <a:t>Start up al </a:t>
                      </a:r>
                      <a:r>
                        <a:rPr lang="en-US" sz="1200" u="none" strike="noStrike" dirty="0" err="1">
                          <a:effectLst/>
                        </a:rPr>
                        <a:t>febbraio</a:t>
                      </a:r>
                      <a:r>
                        <a:rPr lang="en-US" sz="1200" u="none" strike="noStrike" dirty="0">
                          <a:effectLst/>
                        </a:rPr>
                        <a:t> 2021 </a:t>
                      </a:r>
                      <a:r>
                        <a:rPr lang="en-US" sz="1200" u="none" strike="noStrike" dirty="0" err="1">
                          <a:effectLst/>
                        </a:rPr>
                        <a:t>valori</a:t>
                      </a:r>
                      <a:r>
                        <a:rPr lang="en-US" sz="1200" u="none" strike="noStrike" dirty="0">
                          <a:effectLst/>
                        </a:rPr>
                        <a:t> </a:t>
                      </a:r>
                      <a:r>
                        <a:rPr lang="en-US" sz="1200" u="none" strike="noStrike" dirty="0" err="1">
                          <a:effectLst/>
                        </a:rPr>
                        <a:t>assoluti</a:t>
                      </a:r>
                      <a:endParaRPr lang="en-US"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879830903"/>
                  </a:ext>
                </a:extLst>
              </a:tr>
              <a:tr h="194640">
                <a:tc>
                  <a:txBody>
                    <a:bodyPr/>
                    <a:lstStyle/>
                    <a:p>
                      <a:pPr algn="l" fontAlgn="b"/>
                      <a:r>
                        <a:rPr lang="de-CH" sz="1200" u="none" strike="noStrike" dirty="0">
                          <a:effectLst/>
                        </a:rPr>
                        <a:t>Bergamo</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250</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653869161"/>
                  </a:ext>
                </a:extLst>
              </a:tr>
              <a:tr h="194640">
                <a:tc>
                  <a:txBody>
                    <a:bodyPr/>
                    <a:lstStyle/>
                    <a:p>
                      <a:pPr algn="l" fontAlgn="b"/>
                      <a:r>
                        <a:rPr lang="de-CH" sz="1200" u="none" strike="noStrike">
                          <a:effectLst/>
                        </a:rPr>
                        <a:t>Brescia</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227</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340866841"/>
                  </a:ext>
                </a:extLst>
              </a:tr>
              <a:tr h="194640">
                <a:tc>
                  <a:txBody>
                    <a:bodyPr/>
                    <a:lstStyle/>
                    <a:p>
                      <a:pPr algn="l" fontAlgn="b"/>
                      <a:r>
                        <a:rPr lang="de-CH" sz="1200" u="none" strike="noStrike">
                          <a:effectLst/>
                        </a:rPr>
                        <a:t>Como</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73</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620236033"/>
                  </a:ext>
                </a:extLst>
              </a:tr>
              <a:tr h="194640">
                <a:tc>
                  <a:txBody>
                    <a:bodyPr/>
                    <a:lstStyle/>
                    <a:p>
                      <a:pPr algn="l" fontAlgn="b"/>
                      <a:r>
                        <a:rPr lang="de-CH" sz="1200" u="none" strike="noStrike" dirty="0">
                          <a:effectLst/>
                        </a:rPr>
                        <a:t>Cremona</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a:effectLst/>
                        </a:rPr>
                        <a:t>34</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302103584"/>
                  </a:ext>
                </a:extLst>
              </a:tr>
              <a:tr h="194640">
                <a:tc>
                  <a:txBody>
                    <a:bodyPr/>
                    <a:lstStyle/>
                    <a:p>
                      <a:pPr algn="l" fontAlgn="b"/>
                      <a:r>
                        <a:rPr lang="de-CH" sz="1200" u="none" strike="noStrike">
                          <a:effectLst/>
                        </a:rPr>
                        <a:t>Lecco</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42</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3887012255"/>
                  </a:ext>
                </a:extLst>
              </a:tr>
              <a:tr h="194640">
                <a:tc>
                  <a:txBody>
                    <a:bodyPr/>
                    <a:lstStyle/>
                    <a:p>
                      <a:pPr algn="l" fontAlgn="b"/>
                      <a:r>
                        <a:rPr lang="de-CH" sz="1200" u="none" strike="noStrike">
                          <a:effectLst/>
                        </a:rPr>
                        <a:t>Lodi</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23</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432808964"/>
                  </a:ext>
                </a:extLst>
              </a:tr>
              <a:tr h="194640">
                <a:tc>
                  <a:txBody>
                    <a:bodyPr/>
                    <a:lstStyle/>
                    <a:p>
                      <a:pPr algn="l" fontAlgn="b"/>
                      <a:r>
                        <a:rPr lang="de-CH" sz="1200" u="none" strike="noStrike">
                          <a:effectLst/>
                        </a:rPr>
                        <a:t>Mantova</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36</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830627623"/>
                  </a:ext>
                </a:extLst>
              </a:tr>
              <a:tr h="194640">
                <a:tc>
                  <a:txBody>
                    <a:bodyPr/>
                    <a:lstStyle/>
                    <a:p>
                      <a:pPr algn="l" fontAlgn="b"/>
                      <a:r>
                        <a:rPr lang="de-CH" sz="1200" u="none" strike="noStrike">
                          <a:effectLst/>
                        </a:rPr>
                        <a:t>Milano</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2.256</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643222897"/>
                  </a:ext>
                </a:extLst>
              </a:tr>
              <a:tr h="194640">
                <a:tc>
                  <a:txBody>
                    <a:bodyPr/>
                    <a:lstStyle/>
                    <a:p>
                      <a:pPr algn="l" fontAlgn="b"/>
                      <a:r>
                        <a:rPr lang="de-CH" sz="1200" u="none" strike="noStrike">
                          <a:effectLst/>
                        </a:rPr>
                        <a:t>Monza B.za</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111</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924886263"/>
                  </a:ext>
                </a:extLst>
              </a:tr>
              <a:tr h="194640">
                <a:tc>
                  <a:txBody>
                    <a:bodyPr/>
                    <a:lstStyle/>
                    <a:p>
                      <a:pPr algn="l" fontAlgn="b"/>
                      <a:r>
                        <a:rPr lang="de-CH" sz="1200" u="none" strike="noStrike">
                          <a:effectLst/>
                        </a:rPr>
                        <a:t>Pavia</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61</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465916782"/>
                  </a:ext>
                </a:extLst>
              </a:tr>
              <a:tr h="194640">
                <a:tc>
                  <a:txBody>
                    <a:bodyPr/>
                    <a:lstStyle/>
                    <a:p>
                      <a:pPr algn="l" fontAlgn="b"/>
                      <a:r>
                        <a:rPr lang="de-CH" sz="1200" u="none" strike="noStrike">
                          <a:effectLst/>
                        </a:rPr>
                        <a:t>Sondrio</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10</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883216993"/>
                  </a:ext>
                </a:extLst>
              </a:tr>
              <a:tr h="194640">
                <a:tc>
                  <a:txBody>
                    <a:bodyPr/>
                    <a:lstStyle/>
                    <a:p>
                      <a:pPr algn="l" fontAlgn="b"/>
                      <a:r>
                        <a:rPr lang="de-CH" sz="1200" u="none" strike="noStrike">
                          <a:effectLst/>
                        </a:rPr>
                        <a:t>Varese</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85</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916770830"/>
                  </a:ext>
                </a:extLst>
              </a:tr>
              <a:tr h="194640">
                <a:tc>
                  <a:txBody>
                    <a:bodyPr/>
                    <a:lstStyle/>
                    <a:p>
                      <a:pPr algn="l" fontAlgn="b"/>
                      <a:r>
                        <a:rPr lang="de-CH" sz="1200" u="none" strike="noStrike">
                          <a:effectLst/>
                        </a:rPr>
                        <a:t>Lombardia</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3.208</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551271365"/>
                  </a:ext>
                </a:extLst>
              </a:tr>
              <a:tr h="194640">
                <a:tc>
                  <a:txBody>
                    <a:bodyPr/>
                    <a:lstStyle/>
                    <a:p>
                      <a:pPr algn="l" fontAlgn="b"/>
                      <a:r>
                        <a:rPr lang="de-CH" sz="1200" u="none" strike="noStrike">
                          <a:effectLst/>
                        </a:rPr>
                        <a:t>Italia</a:t>
                      </a:r>
                      <a:endParaRPr lang="de-CH" sz="1200" b="0" i="0" u="none" strike="noStrike">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tc>
                  <a:txBody>
                    <a:bodyPr/>
                    <a:lstStyle/>
                    <a:p>
                      <a:pPr algn="ctr" fontAlgn="b"/>
                      <a:r>
                        <a:rPr lang="de-CH" sz="1200" u="none" strike="noStrike" dirty="0">
                          <a:effectLst/>
                        </a:rPr>
                        <a:t>12.017</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416494208"/>
                  </a:ext>
                </a:extLst>
              </a:tr>
            </a:tbl>
          </a:graphicData>
        </a:graphic>
      </p:graphicFrame>
      <p:graphicFrame>
        <p:nvGraphicFramePr>
          <p:cNvPr id="8" name="Tabella 7">
            <a:extLst>
              <a:ext uri="{FF2B5EF4-FFF2-40B4-BE49-F238E27FC236}">
                <a16:creationId xmlns:a16="http://schemas.microsoft.com/office/drawing/2014/main" xmlns="" id="{2F86E2E8-2BAB-48BE-9177-5FCAEDC7D0E4}"/>
              </a:ext>
            </a:extLst>
          </p:cNvPr>
          <p:cNvGraphicFramePr>
            <a:graphicFrameLocks noGrp="1"/>
          </p:cNvGraphicFramePr>
          <p:nvPr>
            <p:extLst>
              <p:ext uri="{D42A27DB-BD31-4B8C-83A1-F6EECF244321}">
                <p14:modId xmlns:p14="http://schemas.microsoft.com/office/powerpoint/2010/main" val="2647252367"/>
              </p:ext>
            </p:extLst>
          </p:nvPr>
        </p:nvGraphicFramePr>
        <p:xfrm>
          <a:off x="2987824" y="2544599"/>
          <a:ext cx="1835359" cy="2270760"/>
        </p:xfrm>
        <a:graphic>
          <a:graphicData uri="http://schemas.openxmlformats.org/drawingml/2006/table">
            <a:tbl>
              <a:tblPr>
                <a:tableStyleId>{5C22544A-7EE6-4342-B048-85BDC9FD1C3A}</a:tableStyleId>
              </a:tblPr>
              <a:tblGrid>
                <a:gridCol w="1835359">
                  <a:extLst>
                    <a:ext uri="{9D8B030D-6E8A-4147-A177-3AD203B41FA5}">
                      <a16:colId xmlns:a16="http://schemas.microsoft.com/office/drawing/2014/main" xmlns="" val="2368248435"/>
                    </a:ext>
                  </a:extLst>
                </a:gridCol>
              </a:tblGrid>
              <a:tr h="178417">
                <a:tc>
                  <a:txBody>
                    <a:bodyPr/>
                    <a:lstStyle/>
                    <a:p>
                      <a:pPr algn="ctr" fontAlgn="b"/>
                      <a:r>
                        <a:rPr lang="de-CH" sz="1200" u="none" strike="noStrike" dirty="0">
                          <a:effectLst/>
                        </a:rPr>
                        <a:t>11</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149006171"/>
                  </a:ext>
                </a:extLst>
              </a:tr>
              <a:tr h="178417">
                <a:tc>
                  <a:txBody>
                    <a:bodyPr/>
                    <a:lstStyle/>
                    <a:p>
                      <a:pPr algn="ctr" fontAlgn="b"/>
                      <a:r>
                        <a:rPr lang="de-CH" sz="1200" u="none" strike="noStrike" dirty="0">
                          <a:effectLst/>
                        </a:rPr>
                        <a:t>24</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4122883761"/>
                  </a:ext>
                </a:extLst>
              </a:tr>
              <a:tr h="178417">
                <a:tc>
                  <a:txBody>
                    <a:bodyPr/>
                    <a:lstStyle/>
                    <a:p>
                      <a:pPr algn="ctr" fontAlgn="b"/>
                      <a:r>
                        <a:rPr lang="de-CH" sz="1200" u="none" strike="noStrike" dirty="0">
                          <a:effectLst/>
                        </a:rPr>
                        <a:t>52</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3112535342"/>
                  </a:ext>
                </a:extLst>
              </a:tr>
              <a:tr h="178417">
                <a:tc>
                  <a:txBody>
                    <a:bodyPr/>
                    <a:lstStyle/>
                    <a:p>
                      <a:pPr algn="ctr" fontAlgn="b"/>
                      <a:r>
                        <a:rPr lang="de-CH" sz="1200" u="none" strike="noStrike" dirty="0">
                          <a:effectLst/>
                        </a:rPr>
                        <a:t>71</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510630654"/>
                  </a:ext>
                </a:extLst>
              </a:tr>
              <a:tr h="178417">
                <a:tc>
                  <a:txBody>
                    <a:bodyPr/>
                    <a:lstStyle/>
                    <a:p>
                      <a:pPr algn="ctr" fontAlgn="b"/>
                      <a:r>
                        <a:rPr lang="de-CH" sz="1200" u="none" strike="noStrike" dirty="0">
                          <a:effectLst/>
                        </a:rPr>
                        <a:t>47</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9960187"/>
                  </a:ext>
                </a:extLst>
              </a:tr>
              <a:tr h="178417">
                <a:tc>
                  <a:txBody>
                    <a:bodyPr/>
                    <a:lstStyle/>
                    <a:p>
                      <a:pPr algn="ctr" fontAlgn="b"/>
                      <a:r>
                        <a:rPr lang="de-CH" sz="1200" u="none" strike="noStrike" dirty="0">
                          <a:effectLst/>
                        </a:rPr>
                        <a:t>60</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2605882953"/>
                  </a:ext>
                </a:extLst>
              </a:tr>
              <a:tr h="178417">
                <a:tc>
                  <a:txBody>
                    <a:bodyPr/>
                    <a:lstStyle/>
                    <a:p>
                      <a:pPr algn="ctr" fontAlgn="b"/>
                      <a:r>
                        <a:rPr lang="de-CH" sz="1200" u="none" strike="noStrike" dirty="0">
                          <a:effectLst/>
                        </a:rPr>
                        <a:t>78</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3089330992"/>
                  </a:ext>
                </a:extLst>
              </a:tr>
              <a:tr h="178417">
                <a:tc>
                  <a:txBody>
                    <a:bodyPr/>
                    <a:lstStyle/>
                    <a:p>
                      <a:pPr algn="ctr" fontAlgn="b"/>
                      <a:r>
                        <a:rPr lang="de-CH" sz="1200" u="none" strike="noStrike" dirty="0">
                          <a:effectLst/>
                        </a:rPr>
                        <a:t>1</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490004638"/>
                  </a:ext>
                </a:extLst>
              </a:tr>
              <a:tr h="178417">
                <a:tc>
                  <a:txBody>
                    <a:bodyPr/>
                    <a:lstStyle/>
                    <a:p>
                      <a:pPr algn="ctr" fontAlgn="b"/>
                      <a:r>
                        <a:rPr lang="de-CH" sz="1200" u="none" strike="noStrike" dirty="0">
                          <a:effectLst/>
                        </a:rPr>
                        <a:t>56</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1065991333"/>
                  </a:ext>
                </a:extLst>
              </a:tr>
              <a:tr h="178417">
                <a:tc>
                  <a:txBody>
                    <a:bodyPr/>
                    <a:lstStyle/>
                    <a:p>
                      <a:pPr algn="ctr" fontAlgn="b"/>
                      <a:r>
                        <a:rPr lang="de-CH" sz="1200" u="none" strike="noStrike" dirty="0">
                          <a:effectLst/>
                        </a:rPr>
                        <a:t>64</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3196031241"/>
                  </a:ext>
                </a:extLst>
              </a:tr>
              <a:tr h="178417">
                <a:tc>
                  <a:txBody>
                    <a:bodyPr/>
                    <a:lstStyle/>
                    <a:p>
                      <a:pPr algn="ctr" fontAlgn="b"/>
                      <a:r>
                        <a:rPr lang="de-CH" sz="1200" u="none" strike="noStrike" dirty="0">
                          <a:effectLst/>
                        </a:rPr>
                        <a:t>89</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779536145"/>
                  </a:ext>
                </a:extLst>
              </a:tr>
              <a:tr h="178417">
                <a:tc>
                  <a:txBody>
                    <a:bodyPr/>
                    <a:lstStyle/>
                    <a:p>
                      <a:pPr algn="ctr" fontAlgn="b"/>
                      <a:r>
                        <a:rPr lang="de-CH" sz="1200" u="none" strike="noStrike" dirty="0">
                          <a:effectLst/>
                        </a:rPr>
                        <a:t>66</a:t>
                      </a:r>
                      <a:endParaRPr lang="de-CH" sz="1200" b="0" i="0" u="none" strike="noStrike" dirty="0">
                        <a:solidFill>
                          <a:srgbClr val="000000"/>
                        </a:solidFill>
                        <a:effectLst/>
                        <a:latin typeface="Calibri" panose="020F0502020204030204" pitchFamily="34" charset="0"/>
                      </a:endParaRPr>
                    </a:p>
                  </a:txBody>
                  <a:tcPr marL="6350" marR="6350" marT="6350" marB="0" anchor="b">
                    <a:solidFill>
                      <a:schemeClr val="accent1">
                        <a:lumMod val="40000"/>
                        <a:lumOff val="60000"/>
                      </a:schemeClr>
                    </a:solidFill>
                  </a:tcPr>
                </a:tc>
                <a:extLst>
                  <a:ext uri="{0D108BD9-81ED-4DB2-BD59-A6C34878D82A}">
                    <a16:rowId xmlns:a16="http://schemas.microsoft.com/office/drawing/2014/main" xmlns="" val="3113818897"/>
                  </a:ext>
                </a:extLst>
              </a:tr>
            </a:tbl>
          </a:graphicData>
        </a:graphic>
      </p:graphicFrame>
      <p:sp>
        <p:nvSpPr>
          <p:cNvPr id="10" name="CasellaDiTesto 9">
            <a:extLst>
              <a:ext uri="{FF2B5EF4-FFF2-40B4-BE49-F238E27FC236}">
                <a16:creationId xmlns:a16="http://schemas.microsoft.com/office/drawing/2014/main" xmlns="" id="{A892FD16-717E-4CF7-B54D-6A9E7C45EFB3}"/>
              </a:ext>
            </a:extLst>
          </p:cNvPr>
          <p:cNvSpPr txBox="1"/>
          <p:nvPr/>
        </p:nvSpPr>
        <p:spPr>
          <a:xfrm>
            <a:off x="3048541" y="2082934"/>
            <a:ext cx="1752060" cy="461665"/>
          </a:xfrm>
          <a:prstGeom prst="rect">
            <a:avLst/>
          </a:prstGeom>
          <a:solidFill>
            <a:schemeClr val="accent1">
              <a:lumMod val="40000"/>
              <a:lumOff val="60000"/>
            </a:schemeClr>
          </a:solidFill>
          <a:ln>
            <a:solidFill>
              <a:schemeClr val="accent1"/>
            </a:solidFill>
          </a:ln>
        </p:spPr>
        <p:txBody>
          <a:bodyPr wrap="square">
            <a:spAutoFit/>
          </a:bodyPr>
          <a:lstStyle/>
          <a:p>
            <a:r>
              <a:rPr lang="de-CH" sz="1200" b="0" i="0" u="none" strike="noStrike" dirty="0" err="1">
                <a:solidFill>
                  <a:srgbClr val="000000"/>
                </a:solidFill>
                <a:effectLst/>
                <a:latin typeface="Calibri" panose="020F0502020204030204" pitchFamily="34" charset="0"/>
              </a:rPr>
              <a:t>Posizione</a:t>
            </a:r>
            <a:r>
              <a:rPr lang="de-CH" sz="1200" b="0" i="0" u="none" strike="noStrike" dirty="0">
                <a:solidFill>
                  <a:srgbClr val="000000"/>
                </a:solidFill>
                <a:effectLst/>
                <a:latin typeface="Calibri" panose="020F0502020204030204" pitchFamily="34" charset="0"/>
              </a:rPr>
              <a:t> Province </a:t>
            </a:r>
          </a:p>
          <a:p>
            <a:r>
              <a:rPr lang="de-CH" sz="1200" b="0" i="0" u="none" strike="noStrike" dirty="0" err="1">
                <a:solidFill>
                  <a:srgbClr val="000000"/>
                </a:solidFill>
                <a:effectLst/>
                <a:latin typeface="Calibri" panose="020F0502020204030204" pitchFamily="34" charset="0"/>
              </a:rPr>
              <a:t>graduatoria</a:t>
            </a:r>
            <a:r>
              <a:rPr lang="de-CH" sz="1200" b="0" i="0" u="none" strike="noStrike" dirty="0">
                <a:solidFill>
                  <a:srgbClr val="000000"/>
                </a:solidFill>
                <a:effectLst/>
                <a:latin typeface="Calibri" panose="020F0502020204030204" pitchFamily="34" charset="0"/>
              </a:rPr>
              <a:t> </a:t>
            </a:r>
            <a:r>
              <a:rPr lang="de-CH" sz="1200" b="0" i="0" u="none" strike="noStrike" dirty="0" err="1">
                <a:solidFill>
                  <a:srgbClr val="000000"/>
                </a:solidFill>
                <a:effectLst/>
                <a:latin typeface="Calibri" panose="020F0502020204030204" pitchFamily="34" charset="0"/>
              </a:rPr>
              <a:t>nazionale</a:t>
            </a:r>
            <a:r>
              <a:rPr lang="de-CH" sz="1200" dirty="0"/>
              <a:t> </a:t>
            </a:r>
          </a:p>
        </p:txBody>
      </p:sp>
      <p:sp>
        <p:nvSpPr>
          <p:cNvPr id="3" name="Segnaposto numero diapositiva 2">
            <a:extLst>
              <a:ext uri="{FF2B5EF4-FFF2-40B4-BE49-F238E27FC236}">
                <a16:creationId xmlns:a16="http://schemas.microsoft.com/office/drawing/2014/main" xmlns="" id="{BCF003A0-E7E5-4856-86D3-938C42C1810B}"/>
              </a:ext>
            </a:extLst>
          </p:cNvPr>
          <p:cNvSpPr>
            <a:spLocks noGrp="1"/>
          </p:cNvSpPr>
          <p:nvPr>
            <p:ph type="sldNum" sz="quarter" idx="12"/>
          </p:nvPr>
        </p:nvSpPr>
        <p:spPr/>
        <p:txBody>
          <a:bodyPr/>
          <a:lstStyle/>
          <a:p>
            <a:fld id="{513F3BDC-AB53-46E2-93A3-DA198612177A}" type="slidenum">
              <a:rPr lang="it-IT" smtClean="0"/>
              <a:pPr/>
              <a:t>3</a:t>
            </a:fld>
            <a:endParaRPr lang="it-IT"/>
          </a:p>
        </p:txBody>
      </p:sp>
    </p:spTree>
    <p:extLst>
      <p:ext uri="{BB962C8B-B14F-4D97-AF65-F5344CB8AC3E}">
        <p14:creationId xmlns:p14="http://schemas.microsoft.com/office/powerpoint/2010/main" val="968775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xmlns="" id="{0692B9B3-7C08-4EF8-A1AC-5E11620C43E9}"/>
              </a:ext>
            </a:extLst>
          </p:cNvPr>
          <p:cNvSpPr txBox="1">
            <a:spLocks/>
          </p:cNvSpPr>
          <p:nvPr/>
        </p:nvSpPr>
        <p:spPr>
          <a:xfrm>
            <a:off x="1089132" y="450176"/>
            <a:ext cx="7969980" cy="597007"/>
          </a:xfrm>
          <a:prstGeom prst="rect">
            <a:avLst/>
          </a:prstGeom>
        </p:spPr>
        <p:txBody>
          <a:bodyP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it-IT" sz="2800" b="1" dirty="0">
                <a:solidFill>
                  <a:schemeClr val="tx1"/>
                </a:solidFill>
                <a:latin typeface="Candara" panose="020E0502030303020204" pitchFamily="34" charset="0"/>
                <a:ea typeface="Cambria" panose="02040503050406030204" pitchFamily="18" charset="0"/>
              </a:rPr>
              <a:t>Il sottosviluppo del capitale umano</a:t>
            </a:r>
          </a:p>
        </p:txBody>
      </p:sp>
      <p:sp>
        <p:nvSpPr>
          <p:cNvPr id="8" name="CasellaDiTesto 7">
            <a:extLst>
              <a:ext uri="{FF2B5EF4-FFF2-40B4-BE49-F238E27FC236}">
                <a16:creationId xmlns:a16="http://schemas.microsoft.com/office/drawing/2014/main" xmlns="" id="{5E5B8E5B-B5B0-4D31-B68B-18B6CF91A163}"/>
              </a:ext>
            </a:extLst>
          </p:cNvPr>
          <p:cNvSpPr txBox="1"/>
          <p:nvPr/>
        </p:nvSpPr>
        <p:spPr>
          <a:xfrm>
            <a:off x="574748" y="1290144"/>
            <a:ext cx="7579615" cy="338554"/>
          </a:xfrm>
          <a:prstGeom prst="rect">
            <a:avLst/>
          </a:prstGeom>
          <a:noFill/>
        </p:spPr>
        <p:txBody>
          <a:bodyPr wrap="square" rtlCol="0">
            <a:spAutoFit/>
          </a:bodyPr>
          <a:lstStyle/>
          <a:p>
            <a:r>
              <a:rPr lang="it-IT" sz="1600" b="1" dirty="0">
                <a:latin typeface="Candara" panose="020E0502030303020204" pitchFamily="34" charset="0"/>
              </a:rPr>
              <a:t>Il livello di capitale umano territoriale. Italia, Lombardia e Province. </a:t>
            </a:r>
          </a:p>
        </p:txBody>
      </p:sp>
      <p:sp>
        <p:nvSpPr>
          <p:cNvPr id="9" name="CasellaDiTesto 8">
            <a:extLst>
              <a:ext uri="{FF2B5EF4-FFF2-40B4-BE49-F238E27FC236}">
                <a16:creationId xmlns:a16="http://schemas.microsoft.com/office/drawing/2014/main" xmlns="" id="{4D189DEC-CCCF-41D3-8064-4DC46389F0DF}"/>
              </a:ext>
            </a:extLst>
          </p:cNvPr>
          <p:cNvSpPr txBox="1"/>
          <p:nvPr/>
        </p:nvSpPr>
        <p:spPr>
          <a:xfrm>
            <a:off x="598358" y="6238547"/>
            <a:ext cx="7579615" cy="338554"/>
          </a:xfrm>
          <a:prstGeom prst="rect">
            <a:avLst/>
          </a:prstGeom>
          <a:noFill/>
        </p:spPr>
        <p:txBody>
          <a:bodyPr wrap="square" rtlCol="0">
            <a:spAutoFit/>
          </a:bodyPr>
          <a:lstStyle/>
          <a:p>
            <a:r>
              <a:rPr lang="it-IT" sz="1600" b="1" dirty="0">
                <a:latin typeface="Candara" panose="020E0502030303020204" pitchFamily="34" charset="0"/>
              </a:rPr>
              <a:t>Fonte: ISTAT, ASR Lombardia</a:t>
            </a:r>
          </a:p>
        </p:txBody>
      </p:sp>
      <p:graphicFrame>
        <p:nvGraphicFramePr>
          <p:cNvPr id="3" name="Tabella 2">
            <a:extLst>
              <a:ext uri="{FF2B5EF4-FFF2-40B4-BE49-F238E27FC236}">
                <a16:creationId xmlns:a16="http://schemas.microsoft.com/office/drawing/2014/main" xmlns="" id="{6E8EBE12-EFE8-4079-9EE1-65054BECD99D}"/>
              </a:ext>
            </a:extLst>
          </p:cNvPr>
          <p:cNvGraphicFramePr>
            <a:graphicFrameLocks noGrp="1"/>
          </p:cNvGraphicFramePr>
          <p:nvPr>
            <p:extLst>
              <p:ext uri="{D42A27DB-BD31-4B8C-83A1-F6EECF244321}">
                <p14:modId xmlns:p14="http://schemas.microsoft.com/office/powerpoint/2010/main" val="510575530"/>
              </p:ext>
            </p:extLst>
          </p:nvPr>
        </p:nvGraphicFramePr>
        <p:xfrm>
          <a:off x="606646" y="1755727"/>
          <a:ext cx="7878046" cy="4328922"/>
        </p:xfrm>
        <a:graphic>
          <a:graphicData uri="http://schemas.openxmlformats.org/drawingml/2006/table">
            <a:tbl>
              <a:tblPr firstRow="1" firstCol="1" bandRow="1"/>
              <a:tblGrid>
                <a:gridCol w="1362094">
                  <a:extLst>
                    <a:ext uri="{9D8B030D-6E8A-4147-A177-3AD203B41FA5}">
                      <a16:colId xmlns:a16="http://schemas.microsoft.com/office/drawing/2014/main" xmlns="" val="706265381"/>
                    </a:ext>
                  </a:extLst>
                </a:gridCol>
                <a:gridCol w="1085992">
                  <a:extLst>
                    <a:ext uri="{9D8B030D-6E8A-4147-A177-3AD203B41FA5}">
                      <a16:colId xmlns:a16="http://schemas.microsoft.com/office/drawing/2014/main" xmlns="" val="294474444"/>
                    </a:ext>
                  </a:extLst>
                </a:gridCol>
                <a:gridCol w="1085992">
                  <a:extLst>
                    <a:ext uri="{9D8B030D-6E8A-4147-A177-3AD203B41FA5}">
                      <a16:colId xmlns:a16="http://schemas.microsoft.com/office/drawing/2014/main" xmlns="" val="4208622996"/>
                    </a:ext>
                  </a:extLst>
                </a:gridCol>
                <a:gridCol w="1085992">
                  <a:extLst>
                    <a:ext uri="{9D8B030D-6E8A-4147-A177-3AD203B41FA5}">
                      <a16:colId xmlns:a16="http://schemas.microsoft.com/office/drawing/2014/main" xmlns="" val="2196398402"/>
                    </a:ext>
                  </a:extLst>
                </a:gridCol>
                <a:gridCol w="1085992">
                  <a:extLst>
                    <a:ext uri="{9D8B030D-6E8A-4147-A177-3AD203B41FA5}">
                      <a16:colId xmlns:a16="http://schemas.microsoft.com/office/drawing/2014/main" xmlns="" val="4144837592"/>
                    </a:ext>
                  </a:extLst>
                </a:gridCol>
                <a:gridCol w="1085992">
                  <a:extLst>
                    <a:ext uri="{9D8B030D-6E8A-4147-A177-3AD203B41FA5}">
                      <a16:colId xmlns:a16="http://schemas.microsoft.com/office/drawing/2014/main" xmlns="" val="215114664"/>
                    </a:ext>
                  </a:extLst>
                </a:gridCol>
                <a:gridCol w="1085992">
                  <a:extLst>
                    <a:ext uri="{9D8B030D-6E8A-4147-A177-3AD203B41FA5}">
                      <a16:colId xmlns:a16="http://schemas.microsoft.com/office/drawing/2014/main" xmlns="" val="3637447313"/>
                    </a:ext>
                  </a:extLst>
                </a:gridCol>
              </a:tblGrid>
              <a:tr h="1094211">
                <a:tc>
                  <a:txBody>
                    <a:bodyPr/>
                    <a:lstStyle/>
                    <a:p>
                      <a:endParaRPr lang="it-IT" sz="1300" dirty="0">
                        <a:effectLst/>
                        <a:latin typeface="Candara" panose="020E0502030303020204" pitchFamily="34" charset="0"/>
                        <a:cs typeface="Times New Roman" panose="02020603050405020304" pitchFamily="18" charset="0"/>
                      </a:endParaRPr>
                    </a:p>
                  </a:txBody>
                  <a:tcPr marL="17780" marR="0" marT="0" marB="0" anchor="b">
                    <a:lnL>
                      <a:noFill/>
                    </a:lnL>
                    <a:lnR>
                      <a:noFill/>
                    </a:lnR>
                    <a:lnT>
                      <a:noFill/>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Tasso di passaggio all'università</a:t>
                      </a:r>
                    </a:p>
                    <a:p>
                      <a:pPr algn="ctr">
                        <a:lnSpc>
                          <a:spcPct val="115000"/>
                        </a:lnSpc>
                        <a:spcAft>
                          <a:spcPts val="0"/>
                        </a:spcAft>
                      </a:pPr>
                      <a:r>
                        <a:rPr lang="it-IT" sz="1300" b="1" dirty="0">
                          <a:solidFill>
                            <a:srgbClr val="000000"/>
                          </a:solidFill>
                          <a:effectLst/>
                          <a:latin typeface="Candara" panose="020E0502030303020204" pitchFamily="34" charset="0"/>
                          <a:ea typeface="Calibri" panose="020F0502020204030204" pitchFamily="34" charset="0"/>
                          <a:cs typeface="Calibri" panose="020F0502020204030204" pitchFamily="34" charset="0"/>
                        </a:rPr>
                        <a:t>2019</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Competenza numerica non adeguata</a:t>
                      </a:r>
                    </a:p>
                    <a:p>
                      <a:pPr algn="ctr">
                        <a:lnSpc>
                          <a:spcPct val="115000"/>
                        </a:lnSpc>
                        <a:spcAft>
                          <a:spcPts val="0"/>
                        </a:spcAft>
                      </a:pPr>
                      <a:r>
                        <a:rPr lang="it-IT" sz="1300" b="1" dirty="0">
                          <a:solidFill>
                            <a:srgbClr val="000000"/>
                          </a:solidFill>
                          <a:effectLst/>
                          <a:latin typeface="Candara" panose="020E0502030303020204" pitchFamily="34" charset="0"/>
                          <a:ea typeface="Calibri" panose="020F0502020204030204" pitchFamily="34" charset="0"/>
                          <a:cs typeface="Calibri" panose="020F0502020204030204" pitchFamily="34" charset="0"/>
                        </a:rPr>
                        <a:t>2019</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NEET</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15-29</a:t>
                      </a:r>
                    </a:p>
                    <a:p>
                      <a:pPr marL="0" marR="0" lvl="0" indent="0" algn="ctr" defTabSz="685800" rtl="0" eaLnBrk="1" fontAlgn="auto" latinLnBrk="0" hangingPunct="1">
                        <a:lnSpc>
                          <a:spcPct val="115000"/>
                        </a:lnSpc>
                        <a:spcBef>
                          <a:spcPts val="0"/>
                        </a:spcBef>
                        <a:spcAft>
                          <a:spcPts val="0"/>
                        </a:spcAft>
                        <a:buClrTx/>
                        <a:buSzTx/>
                        <a:buFontTx/>
                        <a:buNone/>
                        <a:tabLst/>
                        <a:defRPr/>
                      </a:pPr>
                      <a:r>
                        <a:rPr lang="it-IT" sz="1300" b="1" dirty="0">
                          <a:solidFill>
                            <a:srgbClr val="000000"/>
                          </a:solidFill>
                          <a:effectLst/>
                          <a:latin typeface="Candara" panose="020E0502030303020204" pitchFamily="34" charset="0"/>
                          <a:ea typeface="Calibri" panose="020F0502020204030204" pitchFamily="34" charset="0"/>
                          <a:cs typeface="Calibri" panose="020F0502020204030204" pitchFamily="34" charset="0"/>
                        </a:rPr>
                        <a:t>2020</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p>
                      <a:pPr algn="ctr">
                        <a:lnSpc>
                          <a:spcPct val="115000"/>
                        </a:lnSpc>
                        <a:spcAft>
                          <a:spcPts val="0"/>
                        </a:spcAft>
                      </a:pP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Persone con almeno il diploma</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25-64</a:t>
                      </a:r>
                    </a:p>
                    <a:p>
                      <a:pPr algn="ctr">
                        <a:lnSpc>
                          <a:spcPct val="115000"/>
                        </a:lnSpc>
                        <a:spcAft>
                          <a:spcPts val="0"/>
                        </a:spcAft>
                      </a:pPr>
                      <a:r>
                        <a:rPr lang="it-IT" sz="1300" b="1" dirty="0">
                          <a:solidFill>
                            <a:srgbClr val="000000"/>
                          </a:solidFill>
                          <a:effectLst/>
                          <a:latin typeface="Candara" panose="020E0502030303020204" pitchFamily="34" charset="0"/>
                          <a:ea typeface="Calibri" panose="020F0502020204030204" pitchFamily="34" charset="0"/>
                          <a:cs typeface="Calibri" panose="020F0502020204030204" pitchFamily="34" charset="0"/>
                        </a:rPr>
                        <a:t>2020</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Laureati</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25-39</a:t>
                      </a:r>
                    </a:p>
                    <a:p>
                      <a:pPr algn="ctr">
                        <a:lnSpc>
                          <a:spcPct val="115000"/>
                        </a:lnSpc>
                        <a:spcAft>
                          <a:spcPts val="0"/>
                        </a:spcAft>
                      </a:pPr>
                      <a:r>
                        <a:rPr lang="it-IT" sz="1300" b="1" dirty="0">
                          <a:solidFill>
                            <a:srgbClr val="000000"/>
                          </a:solidFill>
                          <a:effectLst/>
                          <a:latin typeface="Candara" panose="020E0502030303020204" pitchFamily="34" charset="0"/>
                          <a:ea typeface="Calibri" panose="020F0502020204030204" pitchFamily="34" charset="0"/>
                          <a:cs typeface="Calibri" panose="020F0502020204030204" pitchFamily="34" charset="0"/>
                        </a:rPr>
                        <a:t>2020</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Mobilità dei laureati</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25-39 (per 1.000 res.)</a:t>
                      </a:r>
                    </a:p>
                    <a:p>
                      <a:pPr algn="ctr">
                        <a:lnSpc>
                          <a:spcPct val="115000"/>
                        </a:lnSpc>
                        <a:spcAft>
                          <a:spcPts val="0"/>
                        </a:spcAft>
                      </a:pPr>
                      <a:r>
                        <a:rPr lang="it-IT" sz="1300" b="1" dirty="0">
                          <a:solidFill>
                            <a:srgbClr val="000000"/>
                          </a:solidFill>
                          <a:effectLst/>
                          <a:latin typeface="Candara" panose="020E0502030303020204" pitchFamily="34" charset="0"/>
                          <a:ea typeface="Calibri" panose="020F0502020204030204" pitchFamily="34" charset="0"/>
                          <a:cs typeface="Calibri" panose="020F0502020204030204" pitchFamily="34" charset="0"/>
                        </a:rPr>
                        <a:t>2019</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3953947484"/>
                  </a:ext>
                </a:extLst>
              </a:tr>
              <a:tr h="200618">
                <a:tc>
                  <a:txBody>
                    <a:bodyPr/>
                    <a:lstStyle/>
                    <a:p>
                      <a:pP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Bergamo</a:t>
                      </a:r>
                      <a:endParaRPr lang="it-IT" sz="1300" b="1"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w="12700" cap="flat" cmpd="sng" algn="ctr">
                      <a:solidFill>
                        <a:schemeClr val="tx1"/>
                      </a:solidFill>
                      <a:prstDash val="solid"/>
                      <a:round/>
                      <a:headEnd type="none" w="med" len="med"/>
                      <a:tailEnd type="none" w="med" len="med"/>
                    </a:lnT>
                    <a:lnB>
                      <a:noFill/>
                    </a:lnB>
                    <a:solidFill>
                      <a:schemeClr val="accent1">
                        <a:lumMod val="60000"/>
                        <a:lumOff val="4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59,2</a:t>
                      </a:r>
                      <a:endParaRPr lang="it-IT" sz="1300" b="1"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60000"/>
                        <a:lumOff val="40000"/>
                      </a:schemeClr>
                    </a:solidFill>
                  </a:tcPr>
                </a:tc>
                <a:tc>
                  <a:txBody>
                    <a:bodyPr/>
                    <a:lstStyle/>
                    <a:p>
                      <a:pPr algn="ctr">
                        <a:lnSpc>
                          <a:spcPct val="115000"/>
                        </a:lnSpc>
                        <a:spcAft>
                          <a:spcPts val="0"/>
                        </a:spcAft>
                      </a:pPr>
                      <a:r>
                        <a:rPr lang="it-IT" sz="1300" b="1" dirty="0">
                          <a:effectLst/>
                          <a:latin typeface="Candara" panose="020E0502030303020204" pitchFamily="34" charset="0"/>
                          <a:ea typeface="Calibri" panose="020F0502020204030204" pitchFamily="34" charset="0"/>
                          <a:cs typeface="Times New Roman" panose="02020603050405020304" pitchFamily="18" charset="0"/>
                        </a:rPr>
                        <a:t>21,8</a:t>
                      </a:r>
                    </a:p>
                  </a:txBody>
                  <a:tcPr marL="17780" marR="0" marT="0" marB="0">
                    <a:lnL>
                      <a:noFill/>
                    </a:lnL>
                    <a:lnR>
                      <a:noFill/>
                    </a:lnR>
                    <a:lnT w="12700" cap="flat" cmpd="sng" algn="ctr">
                      <a:solidFill>
                        <a:srgbClr val="000000"/>
                      </a:solidFill>
                      <a:prstDash val="solid"/>
                      <a:round/>
                      <a:headEnd type="none" w="med" len="med"/>
                      <a:tailEnd type="none" w="med" len="med"/>
                    </a:lnT>
                    <a:lnB>
                      <a:noFill/>
                    </a:lnB>
                    <a:solidFill>
                      <a:schemeClr val="accent1">
                        <a:lumMod val="60000"/>
                        <a:lumOff val="40000"/>
                      </a:schemeClr>
                    </a:solidFill>
                  </a:tcPr>
                </a:tc>
                <a:tc>
                  <a:txBody>
                    <a:bodyPr/>
                    <a:lstStyle/>
                    <a:p>
                      <a:pPr algn="ctr">
                        <a:lnSpc>
                          <a:spcPct val="115000"/>
                        </a:lnSpc>
                        <a:spcAft>
                          <a:spcPts val="0"/>
                        </a:spcAft>
                      </a:pPr>
                      <a:r>
                        <a:rPr lang="it-IT" sz="1300" b="1"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18,3</a:t>
                      </a:r>
                      <a:endParaRPr lang="it-IT" sz="1300" b="1"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60000"/>
                        <a:lumOff val="40000"/>
                      </a:schemeClr>
                    </a:solidFill>
                  </a:tcPr>
                </a:tc>
                <a:tc>
                  <a:txBody>
                    <a:bodyPr/>
                    <a:lstStyle/>
                    <a:p>
                      <a:pPr algn="ctr">
                        <a:lnSpc>
                          <a:spcPct val="115000"/>
                        </a:lnSpc>
                        <a:spcAft>
                          <a:spcPts val="0"/>
                        </a:spcAft>
                      </a:pPr>
                      <a:r>
                        <a:rPr lang="it-IT" sz="1300" b="1" dirty="0">
                          <a:effectLst/>
                          <a:latin typeface="Candara" panose="020E0502030303020204" pitchFamily="34" charset="0"/>
                          <a:ea typeface="Calibri" panose="020F0502020204030204" pitchFamily="34" charset="0"/>
                          <a:cs typeface="Times New Roman" panose="02020603050405020304" pitchFamily="18" charset="0"/>
                        </a:rPr>
                        <a:t>51,4</a:t>
                      </a: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60000"/>
                        <a:lumOff val="40000"/>
                      </a:schemeClr>
                    </a:solidFill>
                  </a:tcPr>
                </a:tc>
                <a:tc>
                  <a:txBody>
                    <a:bodyPr/>
                    <a:lstStyle/>
                    <a:p>
                      <a:pPr algn="ctr">
                        <a:lnSpc>
                          <a:spcPct val="115000"/>
                        </a:lnSpc>
                        <a:spcAft>
                          <a:spcPts val="0"/>
                        </a:spcAft>
                      </a:pPr>
                      <a:r>
                        <a:rPr lang="it-IT" sz="1300" b="1" dirty="0">
                          <a:effectLst/>
                          <a:latin typeface="Candara" panose="020E0502030303020204" pitchFamily="34" charset="0"/>
                          <a:ea typeface="Calibri" panose="020F0502020204030204" pitchFamily="34" charset="0"/>
                          <a:cs typeface="Times New Roman" panose="02020603050405020304" pitchFamily="18" charset="0"/>
                        </a:rPr>
                        <a:t>22,6</a:t>
                      </a: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60000"/>
                        <a:lumOff val="40000"/>
                      </a:schemeClr>
                    </a:solidFill>
                  </a:tcPr>
                </a:tc>
                <a:tc>
                  <a:txBody>
                    <a:bodyPr/>
                    <a:lstStyle/>
                    <a:p>
                      <a:pPr algn="ctr">
                        <a:lnSpc>
                          <a:spcPct val="115000"/>
                        </a:lnSpc>
                        <a:spcAft>
                          <a:spcPts val="0"/>
                        </a:spcAft>
                      </a:pPr>
                      <a:r>
                        <a:rPr lang="it-IT" sz="1300" b="1" dirty="0">
                          <a:effectLst/>
                          <a:latin typeface="Candara" panose="020E0502030303020204" pitchFamily="34" charset="0"/>
                          <a:ea typeface="Calibri" panose="020F0502020204030204" pitchFamily="34" charset="0"/>
                          <a:cs typeface="Times New Roman" panose="02020603050405020304" pitchFamily="18" charset="0"/>
                        </a:rPr>
                        <a:t>1,0</a:t>
                      </a: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60000"/>
                        <a:lumOff val="40000"/>
                      </a:schemeClr>
                    </a:solidFill>
                  </a:tcPr>
                </a:tc>
                <a:extLst>
                  <a:ext uri="{0D108BD9-81ED-4DB2-BD59-A6C34878D82A}">
                    <a16:rowId xmlns:a16="http://schemas.microsoft.com/office/drawing/2014/main" xmlns="" val="2288753207"/>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Brescia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53</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23,7</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14,7</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61,9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30,2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3,1</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898420408"/>
                  </a:ext>
                </a:extLst>
              </a:tr>
              <a:tr h="200618">
                <a:tc>
                  <a:txBody>
                    <a:bodyPr/>
                    <a:lstStyle/>
                    <a:p>
                      <a:pPr>
                        <a:lnSpc>
                          <a:spcPct val="115000"/>
                        </a:lnSpc>
                        <a:spcAft>
                          <a:spcPts val="0"/>
                        </a:spcAft>
                      </a:pPr>
                      <a:r>
                        <a:rPr lang="it-IT" sz="1300" b="0"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Como</a:t>
                      </a:r>
                      <a:endParaRPr lang="it-IT" sz="1300" b="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b="0"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56,8</a:t>
                      </a:r>
                      <a:endParaRPr lang="it-IT" sz="1300" b="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b="0" dirty="0">
                          <a:effectLst/>
                          <a:latin typeface="Candara" panose="020E0502030303020204" pitchFamily="34" charset="0"/>
                          <a:ea typeface="Calibri" panose="020F0502020204030204" pitchFamily="34" charset="0"/>
                          <a:cs typeface="Times New Roman" panose="02020603050405020304" pitchFamily="18" charset="0"/>
                        </a:rPr>
                        <a:t>20,6</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b="0" dirty="0">
                          <a:effectLst/>
                          <a:latin typeface="Candara" panose="020E0502030303020204" pitchFamily="34" charset="0"/>
                          <a:ea typeface="Calibri" panose="020F0502020204030204" pitchFamily="34" charset="0"/>
                          <a:cs typeface="Times New Roman" panose="02020603050405020304" pitchFamily="18" charset="0"/>
                        </a:rPr>
                        <a:t>15,7</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b="0" dirty="0">
                          <a:effectLst/>
                          <a:latin typeface="Candara" panose="020E0502030303020204" pitchFamily="34" charset="0"/>
                          <a:ea typeface="Calibri" panose="020F0502020204030204" pitchFamily="34" charset="0"/>
                          <a:cs typeface="Times New Roman" panose="02020603050405020304" pitchFamily="18" charset="0"/>
                        </a:rPr>
                        <a:t>67,2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b="0" dirty="0">
                          <a:effectLst/>
                          <a:latin typeface="Candara" panose="020E0502030303020204" pitchFamily="34" charset="0"/>
                          <a:ea typeface="Calibri" panose="020F0502020204030204" pitchFamily="34" charset="0"/>
                          <a:cs typeface="Times New Roman" panose="02020603050405020304" pitchFamily="18" charset="0"/>
                        </a:rPr>
                        <a:t>34,9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b="0" dirty="0">
                          <a:effectLst/>
                          <a:latin typeface="Candara" panose="020E0502030303020204" pitchFamily="34" charset="0"/>
                          <a:ea typeface="Calibri" panose="020F0502020204030204" pitchFamily="34" charset="0"/>
                          <a:cs typeface="Times New Roman" panose="02020603050405020304" pitchFamily="18" charset="0"/>
                        </a:rPr>
                        <a:t>8,0</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736780760"/>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Cremona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53,5</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26,5</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22,6</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59,9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28</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-4,3</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1824434858"/>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Lecco</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60,2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18,6</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13,2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67,3</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32,8</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-8,7</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1981288793"/>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Lodi</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57,6</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27,7</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21</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62,1</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24,9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-1,2</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135900364"/>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Mantova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51,2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28,8</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17,9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57,9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21,4</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-9,6</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958135393"/>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Milano</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58</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28,5</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18,1</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71,4</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41,9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48,2</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793386525"/>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Monza-Brianza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53,6</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22,6</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18,0</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67,6</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35,3</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10,4</a:t>
                      </a:r>
                    </a:p>
                  </a:txBody>
                  <a:tcPr marL="17780" marR="0" marT="0" marB="0" anchor="ctr">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2576556742"/>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Pavia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56,2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31,8</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15,7</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70,0</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30,2</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-1,4</a:t>
                      </a:r>
                    </a:p>
                  </a:txBody>
                  <a:tcPr marL="17780" marR="0"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4237832486"/>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Sondrio</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44,6</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10</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11,9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67,0</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17,6</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-7,3</a:t>
                      </a:r>
                    </a:p>
                  </a:txBody>
                  <a:tcPr marL="17780" marR="0"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72186698"/>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Varese</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53,8</a:t>
                      </a:r>
                    </a:p>
                  </a:txBody>
                  <a:tcPr marL="17780" marR="0" marT="0" marB="0" anchor="ctr">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27,5</a:t>
                      </a: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18,7</a:t>
                      </a:r>
                    </a:p>
                  </a:txBody>
                  <a:tcPr marL="17780" marR="0" marT="0" marB="0" anchor="ctr">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67,5</a:t>
                      </a:r>
                    </a:p>
                  </a:txBody>
                  <a:tcPr marL="17780" marR="0" marT="0" marB="0" anchor="ctr">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27,5</a:t>
                      </a:r>
                    </a:p>
                  </a:txBody>
                  <a:tcPr marL="17780" marR="0" marT="0" marB="0" anchor="ctr">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6,8</a:t>
                      </a:r>
                    </a:p>
                  </a:txBody>
                  <a:tcPr marL="17780" marR="0" marT="0" marB="0">
                    <a:lnL>
                      <a:noFill/>
                    </a:lnL>
                    <a:lnR>
                      <a:noFill/>
                    </a:lnR>
                    <a:lnT>
                      <a:noFill/>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179640750"/>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Lombardia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tc>
                  <a:txBody>
                    <a:bodyPr/>
                    <a:lstStyle/>
                    <a:p>
                      <a:pPr algn="ctr">
                        <a:lnSpc>
                          <a:spcPct val="115000"/>
                        </a:lnSpc>
                        <a:spcAft>
                          <a:spcPts val="0"/>
                        </a:spcAft>
                      </a:pPr>
                      <a:r>
                        <a:rPr lang="it-IT" sz="1300"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55,9</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25,5</a:t>
                      </a:r>
                    </a:p>
                  </a:txBody>
                  <a:tcPr marL="17780" marR="0" marT="0" marB="0">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17,4</a:t>
                      </a: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65,6</a:t>
                      </a: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33,2</a:t>
                      </a:r>
                    </a:p>
                  </a:txBody>
                  <a:tcPr marL="17780" marR="0" marT="0" marB="0" anchor="ctr">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21,5</a:t>
                      </a:r>
                    </a:p>
                  </a:txBody>
                  <a:tcPr marL="17780" marR="0" marT="0" marB="0">
                    <a:lnL>
                      <a:noFill/>
                    </a:lnL>
                    <a:lnR>
                      <a:noFill/>
                    </a:lnR>
                    <a:lnT w="12700" cap="flat" cmpd="sng" algn="ctr">
                      <a:solidFill>
                        <a:srgbClr val="000000"/>
                      </a:solidFill>
                      <a:prstDash val="solid"/>
                      <a:round/>
                      <a:headEnd type="none" w="med" len="med"/>
                      <a:tailEnd type="none" w="med" len="med"/>
                    </a:lnT>
                    <a:lnB>
                      <a:noFill/>
                    </a:lnB>
                    <a:solidFill>
                      <a:schemeClr val="accent1">
                        <a:lumMod val="20000"/>
                        <a:lumOff val="80000"/>
                      </a:schemeClr>
                    </a:solidFill>
                  </a:tcPr>
                </a:tc>
                <a:extLst>
                  <a:ext uri="{0D108BD9-81ED-4DB2-BD59-A6C34878D82A}">
                    <a16:rowId xmlns:a16="http://schemas.microsoft.com/office/drawing/2014/main" xmlns="" val="2461163211"/>
                  </a:ext>
                </a:extLst>
              </a:tr>
              <a:tr h="200618">
                <a:tc>
                  <a:txBody>
                    <a:bodyPr/>
                    <a:lstStyle/>
                    <a:p>
                      <a:pPr>
                        <a:lnSpc>
                          <a:spcPct val="115000"/>
                        </a:lnSpc>
                        <a:spcAft>
                          <a:spcPts val="0"/>
                        </a:spcAft>
                      </a:pPr>
                      <a:r>
                        <a:rPr lang="it-IT" sz="130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Italia</a:t>
                      </a:r>
                      <a:endParaRPr lang="it-IT" sz="130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solidFill>
                            <a:srgbClr val="000000"/>
                          </a:solidFill>
                          <a:effectLst/>
                          <a:latin typeface="Candara" panose="020E0502030303020204" pitchFamily="34" charset="0"/>
                          <a:ea typeface="Times New Roman" panose="02020603050405020304" pitchFamily="18" charset="0"/>
                          <a:cs typeface="Calibri" panose="020F0502020204030204" pitchFamily="34" charset="0"/>
                        </a:rPr>
                        <a:t> 51,4</a:t>
                      </a:r>
                      <a:endParaRPr lang="it-IT" sz="1300" dirty="0">
                        <a:effectLst/>
                        <a:latin typeface="Candara" panose="020E0502030303020204" pitchFamily="34" charset="0"/>
                        <a:ea typeface="Calibri" panose="020F0502020204030204" pitchFamily="34" charset="0"/>
                        <a:cs typeface="Times New Roman" panose="02020603050405020304" pitchFamily="18" charset="0"/>
                      </a:endParaRP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39,2</a:t>
                      </a:r>
                    </a:p>
                  </a:txBody>
                  <a:tcPr marL="17780" marR="0" marT="0" marB="0">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23,3</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62,9</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28,3</a:t>
                      </a:r>
                    </a:p>
                  </a:txBody>
                  <a:tcPr marL="17780" marR="0" marT="0" marB="0" anchor="ctr">
                    <a:lnL>
                      <a:noFill/>
                    </a:lnL>
                    <a:lnR>
                      <a:noFill/>
                    </a:lnR>
                    <a:lnT>
                      <a:noFill/>
                    </a:lnT>
                    <a:lnB>
                      <a:noFill/>
                    </a:lnB>
                    <a:solidFill>
                      <a:schemeClr val="accent1">
                        <a:lumMod val="20000"/>
                        <a:lumOff val="80000"/>
                      </a:schemeClr>
                    </a:solidFill>
                  </a:tcPr>
                </a:tc>
                <a:tc>
                  <a:txBody>
                    <a:bodyPr/>
                    <a:lstStyle/>
                    <a:p>
                      <a:pPr algn="ctr">
                        <a:lnSpc>
                          <a:spcPct val="115000"/>
                        </a:lnSpc>
                        <a:spcAft>
                          <a:spcPts val="0"/>
                        </a:spcAft>
                      </a:pPr>
                      <a:r>
                        <a:rPr lang="it-IT" sz="1300" dirty="0">
                          <a:effectLst/>
                          <a:latin typeface="Candara" panose="020E0502030303020204" pitchFamily="34" charset="0"/>
                          <a:ea typeface="Calibri" panose="020F0502020204030204" pitchFamily="34" charset="0"/>
                          <a:cs typeface="Times New Roman" panose="02020603050405020304" pitchFamily="18" charset="0"/>
                        </a:rPr>
                        <a:t>-4,9</a:t>
                      </a:r>
                    </a:p>
                  </a:txBody>
                  <a:tcPr marL="17780" marR="0"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3573268127"/>
                  </a:ext>
                </a:extLst>
              </a:tr>
            </a:tbl>
          </a:graphicData>
        </a:graphic>
      </p:graphicFrame>
      <p:pic>
        <p:nvPicPr>
          <p:cNvPr id="7" name="Immagine 6" descr="Risultati immagini per precario">
            <a:extLst>
              <a:ext uri="{FF2B5EF4-FFF2-40B4-BE49-F238E27FC236}">
                <a16:creationId xmlns:a16="http://schemas.microsoft.com/office/drawing/2014/main" xmlns="" id="{9100E3DA-CCF5-40E0-B2C3-E9855B7D2FC3}"/>
              </a:ext>
            </a:extLst>
          </p:cNvPr>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389352" y="419784"/>
            <a:ext cx="702513" cy="515316"/>
          </a:xfrm>
          <a:prstGeom prst="rect">
            <a:avLst/>
          </a:prstGeom>
          <a:noFill/>
          <a:ln>
            <a:noFill/>
          </a:ln>
        </p:spPr>
      </p:pic>
      <p:sp>
        <p:nvSpPr>
          <p:cNvPr id="2" name="Segnaposto numero diapositiva 1">
            <a:extLst>
              <a:ext uri="{FF2B5EF4-FFF2-40B4-BE49-F238E27FC236}">
                <a16:creationId xmlns:a16="http://schemas.microsoft.com/office/drawing/2014/main" xmlns="" id="{2DA67E65-E5CC-4392-95E9-BBCB02EF6DF8}"/>
              </a:ext>
            </a:extLst>
          </p:cNvPr>
          <p:cNvSpPr>
            <a:spLocks noGrp="1"/>
          </p:cNvSpPr>
          <p:nvPr>
            <p:ph type="sldNum" sz="quarter" idx="12"/>
          </p:nvPr>
        </p:nvSpPr>
        <p:spPr/>
        <p:txBody>
          <a:bodyPr/>
          <a:lstStyle/>
          <a:p>
            <a:fld id="{513F3BDC-AB53-46E2-93A3-DA198612177A}" type="slidenum">
              <a:rPr lang="it-IT" smtClean="0"/>
              <a:pPr/>
              <a:t>4</a:t>
            </a:fld>
            <a:endParaRPr lang="it-IT"/>
          </a:p>
        </p:txBody>
      </p:sp>
    </p:spTree>
    <p:extLst>
      <p:ext uri="{BB962C8B-B14F-4D97-AF65-F5344CB8AC3E}">
        <p14:creationId xmlns:p14="http://schemas.microsoft.com/office/powerpoint/2010/main" val="2709187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xmlns="" id="{0692B9B3-7C08-4EF8-A1AC-5E11620C43E9}"/>
              </a:ext>
            </a:extLst>
          </p:cNvPr>
          <p:cNvSpPr txBox="1">
            <a:spLocks/>
          </p:cNvSpPr>
          <p:nvPr/>
        </p:nvSpPr>
        <p:spPr>
          <a:xfrm>
            <a:off x="1089132" y="450176"/>
            <a:ext cx="7969980" cy="597007"/>
          </a:xfrm>
          <a:prstGeom prst="rect">
            <a:avLst/>
          </a:prstGeom>
        </p:spPr>
        <p:txBody>
          <a:bodyP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it-IT" sz="2800" b="1" dirty="0">
                <a:solidFill>
                  <a:schemeClr val="tx1"/>
                </a:solidFill>
                <a:latin typeface="Candara" panose="020E0502030303020204" pitchFamily="34" charset="0"/>
                <a:ea typeface="Cambria" panose="02040503050406030204" pitchFamily="18" charset="0"/>
              </a:rPr>
              <a:t>Il sottosviluppo del capitale umano</a:t>
            </a:r>
          </a:p>
        </p:txBody>
      </p:sp>
      <p:pic>
        <p:nvPicPr>
          <p:cNvPr id="7" name="Immagine 6" descr="Risultati immagini per precario">
            <a:extLst>
              <a:ext uri="{FF2B5EF4-FFF2-40B4-BE49-F238E27FC236}">
                <a16:creationId xmlns:a16="http://schemas.microsoft.com/office/drawing/2014/main" xmlns="" id="{9100E3DA-CCF5-40E0-B2C3-E9855B7D2FC3}"/>
              </a:ext>
            </a:extLst>
          </p:cNvPr>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389352" y="419784"/>
            <a:ext cx="702513" cy="515316"/>
          </a:xfrm>
          <a:prstGeom prst="rect">
            <a:avLst/>
          </a:prstGeom>
          <a:noFill/>
          <a:ln>
            <a:noFill/>
          </a:ln>
        </p:spPr>
      </p:pic>
      <p:sp>
        <p:nvSpPr>
          <p:cNvPr id="2" name="CasellaDiTesto 1">
            <a:extLst>
              <a:ext uri="{FF2B5EF4-FFF2-40B4-BE49-F238E27FC236}">
                <a16:creationId xmlns:a16="http://schemas.microsoft.com/office/drawing/2014/main" xmlns="" id="{88627A28-0E48-48E5-9AF5-45FF6CAFB662}"/>
              </a:ext>
            </a:extLst>
          </p:cNvPr>
          <p:cNvSpPr txBox="1"/>
          <p:nvPr/>
        </p:nvSpPr>
        <p:spPr>
          <a:xfrm>
            <a:off x="381035" y="1047183"/>
            <a:ext cx="8019410" cy="6586418"/>
          </a:xfrm>
          <a:prstGeom prst="rect">
            <a:avLst/>
          </a:prstGeom>
          <a:noFill/>
        </p:spPr>
        <p:txBody>
          <a:bodyPr wrap="square" rtlCol="0">
            <a:spAutoFit/>
          </a:bodyPr>
          <a:lstStyle/>
          <a:p>
            <a:r>
              <a:rPr lang="it-IT" sz="1500" dirty="0"/>
              <a:t>La slide precedente illustra le caratteristiche del capitale umano nella provincia di Bergamo, con particolare riferimento alla qualificazione (istruzione) dei giovani e delle altre persone in età di lavoro, e al grado di attrattività del territorio per i titoli di studio più alti (mobilità dei laureati). </a:t>
            </a:r>
          </a:p>
          <a:p>
            <a:endParaRPr lang="it-IT" sz="1500" dirty="0"/>
          </a:p>
          <a:p>
            <a:r>
              <a:rPr lang="it-IT" sz="1500" dirty="0"/>
              <a:t>Purtroppo la provincia di Bergamo mostra il più basso tasso di diplomati - con età compresa fra 25 e 64 anni - a livello lombardo, largamente inferiore anche alla media nazionale. Molto basso - questa volta però Bergamo occupa la terz’ultima posizione nella graduatoria regionale – è anche il  tasso di laureati  tra i 25 e i 39 anni.  </a:t>
            </a:r>
          </a:p>
          <a:p>
            <a:endParaRPr lang="it-IT" sz="1500" dirty="0"/>
          </a:p>
          <a:p>
            <a:r>
              <a:rPr lang="it-IT" sz="1500" dirty="0"/>
              <a:t>Tuttavia l’indice che rileva nel 2019 il passaggio all’Università (percentuale di neo-diplomati che si iscrive per la prima volta all’università nello stesso anno in cui ha conseguito il diploma di scuola secondaria di II grado) risulta il più alto in assoluto in Lombardia subito dopo Lecco, a conferma che negli ultimi anni nella nostra provincia  la propensione dei giovani al proseguimento degli studi e a una maggiore qualificazione è cresciuta. Un giudizio positivo sul capitale in formazione nella bergamasca è avvalorato anche dalla bassa percentuale di studenti delle classi II della scuola secondaria di secondo grado che, in base ai test Invalsi, non hanno adeguata competenza numerica.  </a:t>
            </a:r>
          </a:p>
          <a:p>
            <a:r>
              <a:rPr lang="it-IT" sz="1500" dirty="0"/>
              <a:t>Inoltre, la mobilità dei giovani laureati italiani che vivono  nella provincia di Bergamo, calcolato come rapporto tra il saldo migratorio (differenza tra iscritti e cancellati per trasferimento di residenza) e i residenti con titolo di studio terziario (laurea, AFAM, dottorato), presenta nel 2019 un saldo positivo, pari all’1%, mentre in altre 5 province lombarde tale rapporto è negativo. In questo caso, l’indice è fortemente influenzato dalla capacità del mercato del lavoro del territorio di attrarre i giovani più qualificati. </a:t>
            </a:r>
          </a:p>
          <a:p>
            <a:r>
              <a:rPr lang="it-IT" sz="1500" dirty="0"/>
              <a:t> Infine, la percentuale dei giovani bergamaschi cosiddetti Neet risulta poco più alta della media lombarda. </a:t>
            </a:r>
          </a:p>
          <a:p>
            <a:endParaRPr lang="it-IT" sz="1600" dirty="0"/>
          </a:p>
          <a:p>
            <a:endParaRPr lang="it-IT" sz="1600" dirty="0"/>
          </a:p>
          <a:p>
            <a:endParaRPr lang="de-CH" sz="1500" dirty="0"/>
          </a:p>
        </p:txBody>
      </p:sp>
      <p:sp>
        <p:nvSpPr>
          <p:cNvPr id="6" name="Segnaposto numero diapositiva 5">
            <a:extLst>
              <a:ext uri="{FF2B5EF4-FFF2-40B4-BE49-F238E27FC236}">
                <a16:creationId xmlns:a16="http://schemas.microsoft.com/office/drawing/2014/main" xmlns="" id="{BDD782F2-49E2-4BE3-9FC5-4064AD525C4B}"/>
              </a:ext>
            </a:extLst>
          </p:cNvPr>
          <p:cNvSpPr>
            <a:spLocks noGrp="1"/>
          </p:cNvSpPr>
          <p:nvPr>
            <p:ph type="sldNum" sz="quarter" idx="12"/>
          </p:nvPr>
        </p:nvSpPr>
        <p:spPr/>
        <p:txBody>
          <a:bodyPr/>
          <a:lstStyle/>
          <a:p>
            <a:fld id="{513F3BDC-AB53-46E2-93A3-DA198612177A}" type="slidenum">
              <a:rPr lang="it-IT" smtClean="0"/>
              <a:pPr/>
              <a:t>5</a:t>
            </a:fld>
            <a:endParaRPr lang="it-IT"/>
          </a:p>
        </p:txBody>
      </p:sp>
    </p:spTree>
    <p:extLst>
      <p:ext uri="{BB962C8B-B14F-4D97-AF65-F5344CB8AC3E}">
        <p14:creationId xmlns:p14="http://schemas.microsoft.com/office/powerpoint/2010/main" val="3643413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a:extLst>
              <a:ext uri="{FF2B5EF4-FFF2-40B4-BE49-F238E27FC236}">
                <a16:creationId xmlns:a16="http://schemas.microsoft.com/office/drawing/2014/main" xmlns="" id="{65D73691-36E9-4651-9246-0CAE61044E6B}"/>
              </a:ext>
            </a:extLst>
          </p:cNvPr>
          <p:cNvSpPr txBox="1">
            <a:spLocks/>
          </p:cNvSpPr>
          <p:nvPr/>
        </p:nvSpPr>
        <p:spPr>
          <a:xfrm>
            <a:off x="1089132" y="450176"/>
            <a:ext cx="7969980" cy="597007"/>
          </a:xfrm>
          <a:prstGeom prst="rect">
            <a:avLst/>
          </a:prstGeom>
        </p:spPr>
        <p:txBody>
          <a:bodyP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it-IT" sz="2800" b="1" dirty="0">
                <a:solidFill>
                  <a:schemeClr val="tx1"/>
                </a:solidFill>
                <a:latin typeface="Candara" panose="020E0502030303020204" pitchFamily="34" charset="0"/>
                <a:ea typeface="Cambria" panose="02040503050406030204" pitchFamily="18" charset="0"/>
              </a:rPr>
              <a:t>La partecipazione alla formazione continua: segnali poco positivi</a:t>
            </a:r>
          </a:p>
        </p:txBody>
      </p:sp>
      <p:sp>
        <p:nvSpPr>
          <p:cNvPr id="13" name="CasellaDiTesto 12">
            <a:extLst>
              <a:ext uri="{FF2B5EF4-FFF2-40B4-BE49-F238E27FC236}">
                <a16:creationId xmlns:a16="http://schemas.microsoft.com/office/drawing/2014/main" xmlns="" id="{C8927289-BE1A-4902-A0B1-D6A400CB60E4}"/>
              </a:ext>
            </a:extLst>
          </p:cNvPr>
          <p:cNvSpPr txBox="1"/>
          <p:nvPr/>
        </p:nvSpPr>
        <p:spPr>
          <a:xfrm>
            <a:off x="602776" y="2400287"/>
            <a:ext cx="7577553" cy="523220"/>
          </a:xfrm>
          <a:prstGeom prst="rect">
            <a:avLst/>
          </a:prstGeom>
          <a:noFill/>
        </p:spPr>
        <p:txBody>
          <a:bodyPr wrap="square" rtlCol="0">
            <a:spAutoFit/>
          </a:bodyPr>
          <a:lstStyle/>
          <a:p>
            <a:pPr algn="ctr"/>
            <a:r>
              <a:rPr lang="it-IT" sz="1400" b="1" dirty="0">
                <a:latin typeface="Candara" panose="020E0502030303020204" pitchFamily="34" charset="0"/>
              </a:rPr>
              <a:t>Percentuale di lavoratori che hanno fatto formazione continua nella Provincia di Bergamo. </a:t>
            </a:r>
          </a:p>
          <a:p>
            <a:pPr algn="ctr"/>
            <a:r>
              <a:rPr lang="it-IT" sz="1400" b="1" dirty="0">
                <a:latin typeface="Candara" panose="020E0502030303020204" pitchFamily="34" charset="0"/>
              </a:rPr>
              <a:t>Anno 2020.</a:t>
            </a:r>
          </a:p>
        </p:txBody>
      </p:sp>
      <p:sp>
        <p:nvSpPr>
          <p:cNvPr id="3" name="CasellaDiTesto 2">
            <a:extLst>
              <a:ext uri="{FF2B5EF4-FFF2-40B4-BE49-F238E27FC236}">
                <a16:creationId xmlns:a16="http://schemas.microsoft.com/office/drawing/2014/main" xmlns="" id="{B33D6DA3-C947-40E2-8E74-6B81E78ABF37}"/>
              </a:ext>
            </a:extLst>
          </p:cNvPr>
          <p:cNvSpPr txBox="1"/>
          <p:nvPr/>
        </p:nvSpPr>
        <p:spPr>
          <a:xfrm>
            <a:off x="742731" y="1477514"/>
            <a:ext cx="7658537" cy="1754326"/>
          </a:xfrm>
          <a:prstGeom prst="rect">
            <a:avLst/>
          </a:prstGeom>
          <a:solidFill>
            <a:schemeClr val="accent1">
              <a:lumMod val="20000"/>
              <a:lumOff val="80000"/>
            </a:schemeClr>
          </a:solidFill>
          <a:ln w="41275">
            <a:solidFill>
              <a:schemeClr val="accent5">
                <a:lumMod val="75000"/>
              </a:schemeClr>
            </a:solidFill>
          </a:ln>
        </p:spPr>
        <p:txBody>
          <a:bodyPr wrap="square" rtlCol="0">
            <a:spAutoFit/>
          </a:bodyPr>
          <a:lstStyle/>
          <a:p>
            <a:r>
              <a:rPr lang="it-IT" dirty="0">
                <a:latin typeface="Candara" panose="020E0502030303020204" pitchFamily="34" charset="0"/>
              </a:rPr>
              <a:t>Nella Bergamasca la diffusione della formazione continua è la più bassa in assoluto a livello Lombardia ed è più bassa anche della media nazionale (anno: 2020). Il risultato è in forte peggioramento rispetto agli anni precedenti. Nel 2014-2017, a seguito dell’intensificazione delle azioni di contrasto alla crisi economica internazionale, il tasso raggiungeva mediamente il 7,2%.</a:t>
            </a:r>
          </a:p>
        </p:txBody>
      </p:sp>
      <p:pic>
        <p:nvPicPr>
          <p:cNvPr id="14" name="Immagine 13" descr="Risultati immagini per precario">
            <a:extLst>
              <a:ext uri="{FF2B5EF4-FFF2-40B4-BE49-F238E27FC236}">
                <a16:creationId xmlns:a16="http://schemas.microsoft.com/office/drawing/2014/main" xmlns="" id="{A9B6A85B-F6AD-4516-9F9F-BE2B794DBCCA}"/>
              </a:ext>
            </a:extLst>
          </p:cNvPr>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a:off x="251520" y="450176"/>
            <a:ext cx="702513" cy="515316"/>
          </a:xfrm>
          <a:prstGeom prst="rect">
            <a:avLst/>
          </a:prstGeom>
          <a:noFill/>
          <a:ln>
            <a:noFill/>
          </a:ln>
        </p:spPr>
      </p:pic>
      <p:graphicFrame>
        <p:nvGraphicFramePr>
          <p:cNvPr id="12" name="Grafico 11">
            <a:extLst>
              <a:ext uri="{FF2B5EF4-FFF2-40B4-BE49-F238E27FC236}">
                <a16:creationId xmlns:a16="http://schemas.microsoft.com/office/drawing/2014/main" xmlns="" id="{B69D3E7B-B435-4618-BDD9-5F8609845E72}"/>
              </a:ext>
            </a:extLst>
          </p:cNvPr>
          <p:cNvGraphicFramePr>
            <a:graphicFrameLocks/>
          </p:cNvGraphicFramePr>
          <p:nvPr>
            <p:extLst>
              <p:ext uri="{D42A27DB-BD31-4B8C-83A1-F6EECF244321}">
                <p14:modId xmlns:p14="http://schemas.microsoft.com/office/powerpoint/2010/main" val="1905045552"/>
              </p:ext>
            </p:extLst>
          </p:nvPr>
        </p:nvGraphicFramePr>
        <p:xfrm>
          <a:off x="1214417" y="3435783"/>
          <a:ext cx="6354270" cy="3247692"/>
        </p:xfrm>
        <a:graphic>
          <a:graphicData uri="http://schemas.openxmlformats.org/drawingml/2006/chart">
            <c:chart xmlns:c="http://schemas.openxmlformats.org/drawingml/2006/chart" xmlns:r="http://schemas.openxmlformats.org/officeDocument/2006/relationships" r:id="rId3"/>
          </a:graphicData>
        </a:graphic>
      </p:graphicFrame>
      <p:sp>
        <p:nvSpPr>
          <p:cNvPr id="2" name="Segnaposto numero diapositiva 1">
            <a:extLst>
              <a:ext uri="{FF2B5EF4-FFF2-40B4-BE49-F238E27FC236}">
                <a16:creationId xmlns:a16="http://schemas.microsoft.com/office/drawing/2014/main" xmlns="" id="{A6C16376-D4FD-45D9-A157-427BDECE6681}"/>
              </a:ext>
            </a:extLst>
          </p:cNvPr>
          <p:cNvSpPr>
            <a:spLocks noGrp="1"/>
          </p:cNvSpPr>
          <p:nvPr>
            <p:ph type="sldNum" sz="quarter" idx="12"/>
          </p:nvPr>
        </p:nvSpPr>
        <p:spPr/>
        <p:txBody>
          <a:bodyPr/>
          <a:lstStyle/>
          <a:p>
            <a:fld id="{513F3BDC-AB53-46E2-93A3-DA198612177A}" type="slidenum">
              <a:rPr lang="it-IT" smtClean="0"/>
              <a:pPr/>
              <a:t>6</a:t>
            </a:fld>
            <a:endParaRPr lang="it-IT"/>
          </a:p>
        </p:txBody>
      </p:sp>
    </p:spTree>
    <p:extLst>
      <p:ext uri="{BB962C8B-B14F-4D97-AF65-F5344CB8AC3E}">
        <p14:creationId xmlns:p14="http://schemas.microsoft.com/office/powerpoint/2010/main" val="381502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30626" y="858552"/>
            <a:ext cx="7884031" cy="2693045"/>
          </a:xfrm>
          <a:prstGeom prst="rect">
            <a:avLst/>
          </a:prstGeom>
          <a:solidFill>
            <a:schemeClr val="accent1">
              <a:lumMod val="20000"/>
              <a:lumOff val="80000"/>
            </a:schemeClr>
          </a:solidFill>
          <a:ln w="41275">
            <a:solidFill>
              <a:schemeClr val="accent5">
                <a:lumMod val="75000"/>
              </a:schemeClr>
            </a:solidFill>
          </a:ln>
        </p:spPr>
        <p:txBody>
          <a:bodyPr wrap="square" rtlCol="0">
            <a:spAutoFit/>
          </a:bodyPr>
          <a:lstStyle/>
          <a:p>
            <a:pPr algn="just"/>
            <a:r>
              <a:rPr lang="it-IT" sz="1300" dirty="0">
                <a:latin typeface="Candara" panose="020E0502030303020204" pitchFamily="34" charset="0"/>
              </a:rPr>
              <a:t>Nonostante il miglioramento del quadro macro-economico, l’aumento del reddito medio e la recente introduzione del reddito di cittadinanza, l’incidenza della povertà relativa (che rappresenta  un  indicatore  della  capacità  delle  fasce  meno  abbienti  di  godere  del  livello  di  benessere – misurato con i consumi – che  caratterizza  la  collettività  in  un  dato  momento  storico) tra le famiglie lombarde è in costante aumento dal 2010 ed è ormai più che raddoppiata rispetto a quell’anno (passando dal 2,6% al 6,7% del 2020), anche a causa dell’emergenza pandemica. A livello nazionale, invece, l’indice è passato dal 9,6% al 10,1% e il basso tasso di crescita della povertà relativa dipende in buona parte dall’azione di sostegno ai bassi redditi e ai redditi nulli esercitata dal reddito di cittadinanza e dalle altre misure straordinarie nelle regioni con indici di disagio economico più alto. Gli altri indicatori di disagio economico (aggiornati al 2019), pur presentando un andamento più erratico, convergono nell’indicare, per la Lombardia,  un aggravamento delle condizioni sociali della popolazione rispetto al 2010. E’ aumentata la proporzione di individui a rischio di povertà (con un reddito inferiore al 60% di quello mediano) e in grave deprivazione materiale (che non possono permettersi una serie di beni e servizi di importanza vitale).</a:t>
            </a:r>
          </a:p>
        </p:txBody>
      </p:sp>
      <p:sp>
        <p:nvSpPr>
          <p:cNvPr id="6" name="CasellaDiTesto 5">
            <a:extLst>
              <a:ext uri="{FF2B5EF4-FFF2-40B4-BE49-F238E27FC236}">
                <a16:creationId xmlns:a16="http://schemas.microsoft.com/office/drawing/2014/main" xmlns="" id="{8732C621-0C65-4C80-94EE-01CEB9C284BE}"/>
              </a:ext>
            </a:extLst>
          </p:cNvPr>
          <p:cNvSpPr txBox="1"/>
          <p:nvPr/>
        </p:nvSpPr>
        <p:spPr>
          <a:xfrm>
            <a:off x="1480178" y="-1625"/>
            <a:ext cx="3381054" cy="307777"/>
          </a:xfrm>
          <a:prstGeom prst="rect">
            <a:avLst/>
          </a:prstGeom>
          <a:noFill/>
        </p:spPr>
        <p:txBody>
          <a:bodyPr wrap="none" rtlCol="0">
            <a:spAutoFit/>
          </a:bodyPr>
          <a:lstStyle/>
          <a:p>
            <a:r>
              <a:rPr lang="it-IT" sz="1400" b="1" dirty="0">
                <a:solidFill>
                  <a:schemeClr val="bg1"/>
                </a:solidFill>
                <a:latin typeface="Georgia" panose="02040502050405020303" pitchFamily="18" charset="0"/>
              </a:rPr>
              <a:t>I dati sulla povertà. La Lombardia.</a:t>
            </a:r>
          </a:p>
        </p:txBody>
      </p:sp>
      <p:sp>
        <p:nvSpPr>
          <p:cNvPr id="7" name="CasellaDiTesto 6">
            <a:extLst>
              <a:ext uri="{FF2B5EF4-FFF2-40B4-BE49-F238E27FC236}">
                <a16:creationId xmlns:a16="http://schemas.microsoft.com/office/drawing/2014/main" xmlns="" id="{719796D6-CE10-4ACD-BF9A-B2BF6A896F0E}"/>
              </a:ext>
            </a:extLst>
          </p:cNvPr>
          <p:cNvSpPr txBox="1"/>
          <p:nvPr/>
        </p:nvSpPr>
        <p:spPr>
          <a:xfrm>
            <a:off x="1044808" y="219861"/>
            <a:ext cx="7632848" cy="523220"/>
          </a:xfrm>
          <a:prstGeom prst="rect">
            <a:avLst/>
          </a:prstGeom>
          <a:noFill/>
        </p:spPr>
        <p:txBody>
          <a:bodyPr wrap="square" rtlCol="0">
            <a:spAutoFit/>
          </a:bodyPr>
          <a:lstStyle/>
          <a:p>
            <a:r>
              <a:rPr lang="it-IT" sz="2800" b="1" dirty="0">
                <a:latin typeface="Candara" panose="020E0502030303020204" pitchFamily="34" charset="0"/>
              </a:rPr>
              <a:t>Il «paradosso» della povertà</a:t>
            </a:r>
          </a:p>
        </p:txBody>
      </p:sp>
      <p:sp>
        <p:nvSpPr>
          <p:cNvPr id="9" name="CasellaDiTesto 8">
            <a:extLst>
              <a:ext uri="{FF2B5EF4-FFF2-40B4-BE49-F238E27FC236}">
                <a16:creationId xmlns:a16="http://schemas.microsoft.com/office/drawing/2014/main" xmlns="" id="{1FAB5C03-1A09-4F8B-842B-D575D5059161}"/>
              </a:ext>
            </a:extLst>
          </p:cNvPr>
          <p:cNvSpPr txBox="1"/>
          <p:nvPr/>
        </p:nvSpPr>
        <p:spPr>
          <a:xfrm>
            <a:off x="646175" y="6514160"/>
            <a:ext cx="4104456" cy="307777"/>
          </a:xfrm>
          <a:prstGeom prst="rect">
            <a:avLst/>
          </a:prstGeom>
          <a:noFill/>
        </p:spPr>
        <p:txBody>
          <a:bodyPr wrap="square" rtlCol="0">
            <a:spAutoFit/>
          </a:bodyPr>
          <a:lstStyle/>
          <a:p>
            <a:r>
              <a:rPr lang="it-IT" sz="1400" b="1" dirty="0">
                <a:latin typeface="Candara" panose="020E0502030303020204" pitchFamily="34" charset="0"/>
              </a:rPr>
              <a:t>Fonte: Elaborazione su dati ISTAT</a:t>
            </a:r>
          </a:p>
        </p:txBody>
      </p:sp>
      <p:pic>
        <p:nvPicPr>
          <p:cNvPr id="12" name="Immagine 11" descr="C:\Users\franc_000\AppData\Local\Microsoft\Windows\INetCache\Content.MSO\DBBFA41.tmp">
            <a:extLst>
              <a:ext uri="{FF2B5EF4-FFF2-40B4-BE49-F238E27FC236}">
                <a16:creationId xmlns:a16="http://schemas.microsoft.com/office/drawing/2014/main" xmlns="" id="{AF284272-6F7B-4DD0-BC3B-714B5944246F}"/>
              </a:ext>
            </a:extLst>
          </p:cNvPr>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136743" y="28444"/>
            <a:ext cx="907262" cy="714637"/>
          </a:xfrm>
          <a:prstGeom prst="rect">
            <a:avLst/>
          </a:prstGeom>
          <a:noFill/>
          <a:ln>
            <a:noFill/>
          </a:ln>
        </p:spPr>
      </p:pic>
      <p:graphicFrame>
        <p:nvGraphicFramePr>
          <p:cNvPr id="14" name="Grafico 13">
            <a:extLst>
              <a:ext uri="{FF2B5EF4-FFF2-40B4-BE49-F238E27FC236}">
                <a16:creationId xmlns:a16="http://schemas.microsoft.com/office/drawing/2014/main" xmlns="" id="{62B70A32-67E9-46FA-9E0D-70CC81BF4DFC}"/>
              </a:ext>
            </a:extLst>
          </p:cNvPr>
          <p:cNvGraphicFramePr>
            <a:graphicFrameLocks/>
          </p:cNvGraphicFramePr>
          <p:nvPr>
            <p:extLst>
              <p:ext uri="{D42A27DB-BD31-4B8C-83A1-F6EECF244321}">
                <p14:modId xmlns:p14="http://schemas.microsoft.com/office/powerpoint/2010/main" val="2562675810"/>
              </p:ext>
            </p:extLst>
          </p:nvPr>
        </p:nvGraphicFramePr>
        <p:xfrm>
          <a:off x="611559" y="3667068"/>
          <a:ext cx="7841307"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Segnaposto numero diapositiva 1">
            <a:extLst>
              <a:ext uri="{FF2B5EF4-FFF2-40B4-BE49-F238E27FC236}">
                <a16:creationId xmlns:a16="http://schemas.microsoft.com/office/drawing/2014/main" xmlns="" id="{ADA82C8F-2FDE-4392-92DE-089D4B679E04}"/>
              </a:ext>
            </a:extLst>
          </p:cNvPr>
          <p:cNvSpPr>
            <a:spLocks noGrp="1"/>
          </p:cNvSpPr>
          <p:nvPr>
            <p:ph type="sldNum" sz="quarter" idx="12"/>
          </p:nvPr>
        </p:nvSpPr>
        <p:spPr/>
        <p:txBody>
          <a:bodyPr/>
          <a:lstStyle/>
          <a:p>
            <a:fld id="{513F3BDC-AB53-46E2-93A3-DA198612177A}" type="slidenum">
              <a:rPr lang="it-IT" smtClean="0"/>
              <a:pPr/>
              <a:t>7</a:t>
            </a:fld>
            <a:endParaRPr lang="it-IT"/>
          </a:p>
        </p:txBody>
      </p:sp>
    </p:spTree>
    <p:extLst>
      <p:ext uri="{BB962C8B-B14F-4D97-AF65-F5344CB8AC3E}">
        <p14:creationId xmlns:p14="http://schemas.microsoft.com/office/powerpoint/2010/main" val="1266628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xmlns="" id="{54A7C1C9-5289-4EEF-A6E8-772042B97904}"/>
              </a:ext>
            </a:extLst>
          </p:cNvPr>
          <p:cNvSpPr>
            <a:spLocks noGrp="1"/>
          </p:cNvSpPr>
          <p:nvPr>
            <p:ph type="title"/>
          </p:nvPr>
        </p:nvSpPr>
        <p:spPr>
          <a:xfrm>
            <a:off x="1084697" y="410820"/>
            <a:ext cx="7758644" cy="970380"/>
          </a:xfrm>
        </p:spPr>
        <p:txBody>
          <a:bodyPr>
            <a:normAutofit fontScale="90000"/>
          </a:bodyPr>
          <a:lstStyle/>
          <a:p>
            <a:r>
              <a:rPr lang="it-IT" sz="2800" b="1" dirty="0">
                <a:solidFill>
                  <a:schemeClr val="tx1"/>
                </a:solidFill>
                <a:latin typeface="Candara" panose="020E0502030303020204" pitchFamily="34" charset="0"/>
                <a:ea typeface="Cambria" panose="02040503050406030204" pitchFamily="18" charset="0"/>
              </a:rPr>
              <a:t>L’effetto delle economie di scala sull’allocazione delle risorse: le difficoltà dei piccoli comuni (2020)</a:t>
            </a:r>
          </a:p>
        </p:txBody>
      </p:sp>
      <p:sp>
        <p:nvSpPr>
          <p:cNvPr id="4" name="Segnaposto numero diapositiva 3">
            <a:extLst>
              <a:ext uri="{FF2B5EF4-FFF2-40B4-BE49-F238E27FC236}">
                <a16:creationId xmlns:a16="http://schemas.microsoft.com/office/drawing/2014/main" xmlns="" id="{D7FD6AAC-F0A0-49E9-8C29-C8DD12E60880}"/>
              </a:ext>
            </a:extLst>
          </p:cNvPr>
          <p:cNvSpPr>
            <a:spLocks noGrp="1"/>
          </p:cNvSpPr>
          <p:nvPr>
            <p:ph type="sldNum" sz="quarter" idx="12"/>
          </p:nvPr>
        </p:nvSpPr>
        <p:spPr/>
        <p:txBody>
          <a:bodyPr/>
          <a:lstStyle/>
          <a:p>
            <a:fld id="{513F3BDC-AB53-46E2-93A3-DA198612177A}" type="slidenum">
              <a:rPr lang="it-IT" smtClean="0"/>
              <a:pPr/>
              <a:t>8</a:t>
            </a:fld>
            <a:endParaRPr lang="it-IT"/>
          </a:p>
        </p:txBody>
      </p:sp>
      <p:sp>
        <p:nvSpPr>
          <p:cNvPr id="6" name="Rettangolo 5">
            <a:extLst>
              <a:ext uri="{FF2B5EF4-FFF2-40B4-BE49-F238E27FC236}">
                <a16:creationId xmlns:a16="http://schemas.microsoft.com/office/drawing/2014/main" xmlns="" id="{A0993880-527D-44CE-99C9-F31B586320CB}"/>
              </a:ext>
            </a:extLst>
          </p:cNvPr>
          <p:cNvSpPr/>
          <p:nvPr/>
        </p:nvSpPr>
        <p:spPr>
          <a:xfrm>
            <a:off x="665348" y="1417342"/>
            <a:ext cx="7776864" cy="1477328"/>
          </a:xfrm>
          <a:prstGeom prst="rect">
            <a:avLst/>
          </a:prstGeom>
          <a:solidFill>
            <a:schemeClr val="accent1">
              <a:lumMod val="20000"/>
              <a:lumOff val="80000"/>
            </a:schemeClr>
          </a:solidFill>
          <a:ln w="41275">
            <a:solidFill>
              <a:schemeClr val="accent5">
                <a:lumMod val="75000"/>
              </a:schemeClr>
            </a:solidFill>
          </a:ln>
        </p:spPr>
        <p:txBody>
          <a:bodyPr wrap="square">
            <a:spAutoFit/>
          </a:bodyPr>
          <a:lstStyle/>
          <a:p>
            <a:pPr algn="just"/>
            <a:r>
              <a:rPr lang="it-IT" dirty="0">
                <a:latin typeface="Candara" panose="020E0502030303020204" pitchFamily="34" charset="0"/>
              </a:rPr>
              <a:t>La figura sottostante mostra la relazione tra la classe di ampiezza demografica dei comuni bergamaschi e la spesa pro capite nel 2020 per le funzioni amministrative e per il sociale: all’aumentare della popolazione tendono a diminuire gli impegni di spesa per le funzioni amministrative e ad aumentare quelli per le altre Missioni, come quella del sociale. </a:t>
            </a:r>
          </a:p>
        </p:txBody>
      </p:sp>
      <p:sp>
        <p:nvSpPr>
          <p:cNvPr id="2" name="CasellaDiTesto 1">
            <a:extLst>
              <a:ext uri="{FF2B5EF4-FFF2-40B4-BE49-F238E27FC236}">
                <a16:creationId xmlns:a16="http://schemas.microsoft.com/office/drawing/2014/main" xmlns="" id="{F6393425-475C-4EEF-92BD-03E7F2E3DF71}"/>
              </a:ext>
            </a:extLst>
          </p:cNvPr>
          <p:cNvSpPr txBox="1"/>
          <p:nvPr/>
        </p:nvSpPr>
        <p:spPr>
          <a:xfrm>
            <a:off x="790242" y="3005490"/>
            <a:ext cx="7612465" cy="523220"/>
          </a:xfrm>
          <a:prstGeom prst="rect">
            <a:avLst/>
          </a:prstGeom>
          <a:noFill/>
        </p:spPr>
        <p:txBody>
          <a:bodyPr wrap="square" rtlCol="0">
            <a:spAutoFit/>
          </a:bodyPr>
          <a:lstStyle/>
          <a:p>
            <a:r>
              <a:rPr lang="it-IT" sz="1400" b="1" dirty="0">
                <a:latin typeface="Candara" panose="020E0502030303020204" pitchFamily="34" charset="0"/>
              </a:rPr>
              <a:t>Spesa pro capite dei comuni bergamaschi per l’amministrazione (Missione 1) e per il sociale (Missione 12). Anno 2017.</a:t>
            </a:r>
          </a:p>
        </p:txBody>
      </p:sp>
      <p:sp>
        <p:nvSpPr>
          <p:cNvPr id="9" name="CasellaDiTesto 8">
            <a:extLst>
              <a:ext uri="{FF2B5EF4-FFF2-40B4-BE49-F238E27FC236}">
                <a16:creationId xmlns:a16="http://schemas.microsoft.com/office/drawing/2014/main" xmlns="" id="{DBA6E677-A0ED-4648-B5E2-C2C690AD9EE2}"/>
              </a:ext>
            </a:extLst>
          </p:cNvPr>
          <p:cNvSpPr txBox="1"/>
          <p:nvPr/>
        </p:nvSpPr>
        <p:spPr>
          <a:xfrm>
            <a:off x="723528" y="6442019"/>
            <a:ext cx="8119813" cy="276999"/>
          </a:xfrm>
          <a:prstGeom prst="rect">
            <a:avLst/>
          </a:prstGeom>
          <a:noFill/>
        </p:spPr>
        <p:txBody>
          <a:bodyPr wrap="square" rtlCol="0">
            <a:spAutoFit/>
          </a:bodyPr>
          <a:lstStyle/>
          <a:p>
            <a:r>
              <a:rPr lang="it-IT" sz="1200" dirty="0">
                <a:latin typeface="Candara" panose="020E0502030303020204" pitchFamily="34" charset="0"/>
                <a:ea typeface="Cambria" panose="02040503050406030204" pitchFamily="18" charset="0"/>
              </a:rPr>
              <a:t>Fonte: Bilanci comunali</a:t>
            </a:r>
          </a:p>
        </p:txBody>
      </p:sp>
      <p:pic>
        <p:nvPicPr>
          <p:cNvPr id="10" name="Immagine 9" descr="Risultati immagini per governo locale bergamo">
            <a:extLst>
              <a:ext uri="{FF2B5EF4-FFF2-40B4-BE49-F238E27FC236}">
                <a16:creationId xmlns:a16="http://schemas.microsoft.com/office/drawing/2014/main" xmlns="" id="{E50F7502-7E77-42A7-82F0-CE260285FED7}"/>
              </a:ext>
            </a:extLst>
          </p:cNvPr>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137019" y="505823"/>
            <a:ext cx="942975" cy="714375"/>
          </a:xfrm>
          <a:prstGeom prst="rect">
            <a:avLst/>
          </a:prstGeom>
          <a:noFill/>
          <a:ln>
            <a:noFill/>
          </a:ln>
        </p:spPr>
      </p:pic>
      <p:graphicFrame>
        <p:nvGraphicFramePr>
          <p:cNvPr id="13" name="Grafico 12">
            <a:extLst>
              <a:ext uri="{FF2B5EF4-FFF2-40B4-BE49-F238E27FC236}">
                <a16:creationId xmlns:a16="http://schemas.microsoft.com/office/drawing/2014/main" xmlns="" id="{FA29E9B0-DC96-47CB-814D-13E9F017BB17}"/>
              </a:ext>
            </a:extLst>
          </p:cNvPr>
          <p:cNvGraphicFramePr>
            <a:graphicFrameLocks/>
          </p:cNvGraphicFramePr>
          <p:nvPr>
            <p:extLst>
              <p:ext uri="{D42A27DB-BD31-4B8C-83A1-F6EECF244321}">
                <p14:modId xmlns:p14="http://schemas.microsoft.com/office/powerpoint/2010/main" val="1275124514"/>
              </p:ext>
            </p:extLst>
          </p:nvPr>
        </p:nvGraphicFramePr>
        <p:xfrm>
          <a:off x="665348" y="3698819"/>
          <a:ext cx="7850002"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53031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7AFEE44-7918-4CBE-8825-F17F2AFEDDCC}"/>
              </a:ext>
            </a:extLst>
          </p:cNvPr>
          <p:cNvSpPr>
            <a:spLocks noGrp="1"/>
          </p:cNvSpPr>
          <p:nvPr>
            <p:ph type="title"/>
          </p:nvPr>
        </p:nvSpPr>
        <p:spPr>
          <a:xfrm>
            <a:off x="1256658" y="291407"/>
            <a:ext cx="7886700" cy="687610"/>
          </a:xfrm>
        </p:spPr>
        <p:txBody>
          <a:bodyPr>
            <a:normAutofit/>
          </a:bodyPr>
          <a:lstStyle/>
          <a:p>
            <a:r>
              <a:rPr lang="it-IT" sz="2800" b="1" dirty="0">
                <a:latin typeface="Candara" panose="020E0502030303020204" pitchFamily="34" charset="0"/>
              </a:rPr>
              <a:t>Analisi SWOT</a:t>
            </a:r>
          </a:p>
        </p:txBody>
      </p:sp>
      <p:graphicFrame>
        <p:nvGraphicFramePr>
          <p:cNvPr id="5" name="Segnaposto contenuto 4">
            <a:extLst>
              <a:ext uri="{FF2B5EF4-FFF2-40B4-BE49-F238E27FC236}">
                <a16:creationId xmlns:a16="http://schemas.microsoft.com/office/drawing/2014/main" xmlns="" id="{E213068A-2262-4F2E-910C-FA00C1D0F3ED}"/>
              </a:ext>
            </a:extLst>
          </p:cNvPr>
          <p:cNvGraphicFramePr>
            <a:graphicFrameLocks noGrp="1"/>
          </p:cNvGraphicFramePr>
          <p:nvPr>
            <p:ph idx="1"/>
            <p:extLst>
              <p:ext uri="{D42A27DB-BD31-4B8C-83A1-F6EECF244321}">
                <p14:modId xmlns:p14="http://schemas.microsoft.com/office/powerpoint/2010/main" val="1044915801"/>
              </p:ext>
            </p:extLst>
          </p:nvPr>
        </p:nvGraphicFramePr>
        <p:xfrm>
          <a:off x="395536" y="1268761"/>
          <a:ext cx="8352928" cy="4980304"/>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xmlns="" val="2249048915"/>
                    </a:ext>
                  </a:extLst>
                </a:gridCol>
                <a:gridCol w="4176464">
                  <a:extLst>
                    <a:ext uri="{9D8B030D-6E8A-4147-A177-3AD203B41FA5}">
                      <a16:colId xmlns:a16="http://schemas.microsoft.com/office/drawing/2014/main" xmlns="" val="3291699099"/>
                    </a:ext>
                  </a:extLst>
                </a:gridCol>
              </a:tblGrid>
              <a:tr h="463313">
                <a:tc>
                  <a:txBody>
                    <a:bodyPr/>
                    <a:lstStyle/>
                    <a:p>
                      <a:pPr algn="ctr"/>
                      <a:r>
                        <a:rPr lang="it-IT" sz="1800" b="1" dirty="0">
                          <a:solidFill>
                            <a:schemeClr val="tx1"/>
                          </a:solidFill>
                          <a:latin typeface="Candara" panose="020E0502030303020204" pitchFamily="34" charset="0"/>
                        </a:rPr>
                        <a:t>Punti di forza</a:t>
                      </a:r>
                    </a:p>
                  </a:txBody>
                  <a:tcPr anchor="ctr">
                    <a:lnL w="28575" cap="flat" cmpd="sng" algn="ctr">
                      <a:solidFill>
                        <a:schemeClr val="accent5">
                          <a:lumMod val="75000"/>
                        </a:schemeClr>
                      </a:solidFill>
                      <a:prstDash val="solid"/>
                      <a:round/>
                      <a:headEnd type="none" w="med" len="med"/>
                      <a:tailEnd type="none" w="med" len="med"/>
                    </a:lnL>
                    <a:lnR w="12700" cmpd="sng">
                      <a:noFill/>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it-IT" sz="1800" b="1" dirty="0">
                          <a:solidFill>
                            <a:schemeClr val="tx1"/>
                          </a:solidFill>
                          <a:latin typeface="Candara" panose="020E0502030303020204" pitchFamily="34" charset="0"/>
                        </a:rPr>
                        <a:t>Punti di debolezza</a:t>
                      </a:r>
                    </a:p>
                  </a:txBody>
                  <a:tcPr anchor="ctr">
                    <a:lnL w="12700" cmpd="sng">
                      <a:noFill/>
                    </a:lnL>
                    <a:lnR w="28575" cap="flat" cmpd="sng" algn="ctr">
                      <a:solidFill>
                        <a:schemeClr val="accent5">
                          <a:lumMod val="75000"/>
                        </a:schemeClr>
                      </a:solidFill>
                      <a:prstDash val="solid"/>
                      <a:round/>
                      <a:headEnd type="none" w="med" len="med"/>
                      <a:tailEnd type="none" w="med" len="med"/>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477419006"/>
                  </a:ext>
                </a:extLst>
              </a:tr>
              <a:tr h="1755482">
                <a:tc>
                  <a:txBody>
                    <a:bodyPr/>
                    <a:lstStyle/>
                    <a:p>
                      <a:pPr marL="285750" indent="-285750" algn="l">
                        <a:buFont typeface="Wingdings" panose="05000000000000000000" pitchFamily="2" charset="2"/>
                        <a:buChar char="ü"/>
                      </a:pPr>
                      <a:r>
                        <a:rPr lang="it-IT" sz="1800" dirty="0">
                          <a:latin typeface="Candara" panose="020E0502030303020204" pitchFamily="34" charset="0"/>
                        </a:rPr>
                        <a:t>Elevate performance dell’industria</a:t>
                      </a:r>
                    </a:p>
                    <a:p>
                      <a:pPr marL="285750" indent="-285750" algn="l">
                        <a:buFont typeface="Wingdings" panose="05000000000000000000" pitchFamily="2" charset="2"/>
                        <a:buChar char="ü"/>
                      </a:pPr>
                      <a:r>
                        <a:rPr lang="it-IT" sz="1800" dirty="0">
                          <a:latin typeface="Candara" panose="020E0502030303020204" pitchFamily="34" charset="0"/>
                        </a:rPr>
                        <a:t>Buona crescita delle start up</a:t>
                      </a:r>
                    </a:p>
                    <a:p>
                      <a:pPr marL="285750" indent="-285750" algn="l">
                        <a:buFont typeface="Wingdings" panose="05000000000000000000" pitchFamily="2" charset="2"/>
                        <a:buChar char="ü"/>
                      </a:pPr>
                      <a:r>
                        <a:rPr lang="it-IT" sz="1800" dirty="0">
                          <a:latin typeface="Candara" panose="020E0502030303020204" pitchFamily="34" charset="0"/>
                        </a:rPr>
                        <a:t>Mercato del lavoro, solo dal punto di vista «quantitativo»</a:t>
                      </a:r>
                    </a:p>
                    <a:p>
                      <a:pPr marL="285750" indent="-285750" algn="l">
                        <a:buFont typeface="Wingdings" panose="05000000000000000000" pitchFamily="2" charset="2"/>
                        <a:buChar char="ü"/>
                      </a:pPr>
                      <a:r>
                        <a:rPr lang="it-IT" sz="1800" dirty="0">
                          <a:latin typeface="Candara" panose="020E0502030303020204" pitchFamily="34" charset="0"/>
                        </a:rPr>
                        <a:t>Dinamica demografica</a:t>
                      </a:r>
                    </a:p>
                  </a:txBody>
                  <a:tcPr anchor="ctr">
                    <a:lnL w="28575" cap="flat" cmpd="sng" algn="ctr">
                      <a:solidFill>
                        <a:schemeClr val="accent5">
                          <a:lumMod val="75000"/>
                        </a:schemeClr>
                      </a:solidFill>
                      <a:prstDash val="solid"/>
                      <a:round/>
                      <a:headEnd type="none" w="med" len="med"/>
                      <a:tailEnd type="none" w="med" len="med"/>
                    </a:lnL>
                    <a:lnR w="12700" cmpd="sng">
                      <a:noFill/>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285750" indent="-285750" algn="l">
                        <a:buFont typeface="Wingdings" panose="05000000000000000000" pitchFamily="2" charset="2"/>
                        <a:buChar char="ü"/>
                      </a:pPr>
                      <a:r>
                        <a:rPr lang="it-IT" sz="1800" dirty="0">
                          <a:latin typeface="Candara" panose="020E0502030303020204" pitchFamily="34" charset="0"/>
                        </a:rPr>
                        <a:t>Squilibri territoriali</a:t>
                      </a:r>
                    </a:p>
                    <a:p>
                      <a:pPr marL="285750" indent="-285750" algn="l">
                        <a:buFont typeface="Wingdings" panose="05000000000000000000" pitchFamily="2" charset="2"/>
                        <a:buChar char="ü"/>
                      </a:pPr>
                      <a:r>
                        <a:rPr lang="it-IT" sz="1800" dirty="0">
                          <a:latin typeface="Candara" panose="020E0502030303020204" pitchFamily="34" charset="0"/>
                        </a:rPr>
                        <a:t>Frammentazione dei comuni non adeguatamente governata </a:t>
                      </a:r>
                    </a:p>
                    <a:p>
                      <a:pPr marL="285750" indent="-285750" algn="l">
                        <a:buFont typeface="Wingdings" panose="05000000000000000000" pitchFamily="2" charset="2"/>
                        <a:buChar char="ü"/>
                      </a:pPr>
                      <a:r>
                        <a:rPr lang="it-IT" sz="1800" dirty="0">
                          <a:latin typeface="Candara" panose="020E0502030303020204" pitchFamily="34" charset="0"/>
                        </a:rPr>
                        <a:t>Il livello di capitale umano</a:t>
                      </a:r>
                    </a:p>
                  </a:txBody>
                  <a:tcPr anchor="ctr">
                    <a:lnL w="12700" cmpd="sng">
                      <a:noFill/>
                    </a:lnL>
                    <a:lnR w="28575" cap="flat" cmpd="sng" algn="ctr">
                      <a:solidFill>
                        <a:schemeClr val="accent5">
                          <a:lumMod val="75000"/>
                        </a:schemeClr>
                      </a:solidFill>
                      <a:prstDash val="solid"/>
                      <a:round/>
                      <a:headEnd type="none" w="med" len="med"/>
                      <a:tailEnd type="none" w="med" len="med"/>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4070894532"/>
                  </a:ext>
                </a:extLst>
              </a:tr>
              <a:tr h="475509">
                <a:tc>
                  <a:txBody>
                    <a:bodyPr/>
                    <a:lstStyle/>
                    <a:p>
                      <a:pPr algn="ctr"/>
                      <a:r>
                        <a:rPr lang="it-IT" sz="1800" b="1" dirty="0">
                          <a:latin typeface="Candara" panose="020E0502030303020204" pitchFamily="34" charset="0"/>
                        </a:rPr>
                        <a:t>Opportunità</a:t>
                      </a:r>
                    </a:p>
                  </a:txBody>
                  <a:tcPr anchor="ctr">
                    <a:lnL w="28575" cap="flat" cmpd="sng" algn="ctr">
                      <a:solidFill>
                        <a:schemeClr val="accent5">
                          <a:lumMod val="75000"/>
                        </a:schemeClr>
                      </a:solidFill>
                      <a:prstDash val="solid"/>
                      <a:round/>
                      <a:headEnd type="none" w="med" len="med"/>
                      <a:tailEnd type="none" w="med" len="med"/>
                    </a:lnL>
                    <a:lnR w="12700" cmpd="sng">
                      <a:noFill/>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r>
                        <a:rPr lang="it-IT" sz="1800" b="1" dirty="0">
                          <a:latin typeface="Candara" panose="020E0502030303020204" pitchFamily="34" charset="0"/>
                        </a:rPr>
                        <a:t>Minacce</a:t>
                      </a:r>
                    </a:p>
                  </a:txBody>
                  <a:tcPr anchor="ctr">
                    <a:lnL w="12700" cmpd="sng">
                      <a:noFill/>
                    </a:lnL>
                    <a:lnR w="28575" cap="flat" cmpd="sng" algn="ctr">
                      <a:solidFill>
                        <a:schemeClr val="accent5">
                          <a:lumMod val="75000"/>
                        </a:schemeClr>
                      </a:solidFill>
                      <a:prstDash val="solid"/>
                      <a:round/>
                      <a:headEnd type="none" w="med" len="med"/>
                      <a:tailEnd type="none" w="med" len="med"/>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1574735771"/>
                  </a:ext>
                </a:extLst>
              </a:tr>
              <a:tr h="1938446">
                <a:tc>
                  <a:txBody>
                    <a:bodyPr/>
                    <a:lstStyle/>
                    <a:p>
                      <a:pPr marL="285750" indent="-285750" algn="l">
                        <a:buFont typeface="Wingdings" panose="05000000000000000000" pitchFamily="2" charset="2"/>
                        <a:buChar char="ü"/>
                      </a:pPr>
                      <a:r>
                        <a:rPr lang="it-IT" sz="1800" dirty="0">
                          <a:latin typeface="Candara" panose="020E0502030303020204" pitchFamily="34" charset="0"/>
                        </a:rPr>
                        <a:t>Avanzi di amministrazione degli enti locali</a:t>
                      </a:r>
                    </a:p>
                    <a:p>
                      <a:pPr marL="285750" indent="-285750" algn="l">
                        <a:buFont typeface="Wingdings" panose="05000000000000000000" pitchFamily="2" charset="2"/>
                        <a:buChar char="ü"/>
                      </a:pPr>
                      <a:r>
                        <a:rPr lang="it-IT" sz="1800" dirty="0">
                          <a:latin typeface="Candara" panose="020E0502030303020204" pitchFamily="34" charset="0"/>
                        </a:rPr>
                        <a:t>Formazione continua e permanente</a:t>
                      </a:r>
                    </a:p>
                    <a:p>
                      <a:pPr marL="285750" indent="-285750" algn="l">
                        <a:buFont typeface="Wingdings" panose="05000000000000000000" pitchFamily="2" charset="2"/>
                        <a:buChar char="ü"/>
                      </a:pPr>
                      <a:r>
                        <a:rPr lang="it-IT" sz="1800" dirty="0">
                          <a:latin typeface="Candara" panose="020E0502030303020204" pitchFamily="34" charset="0"/>
                        </a:rPr>
                        <a:t>Ridefinizione delle catene di fornitura delle imprese</a:t>
                      </a:r>
                    </a:p>
                    <a:p>
                      <a:pPr marL="285750" indent="-285750" algn="l">
                        <a:buFont typeface="Wingdings" panose="05000000000000000000" pitchFamily="2" charset="2"/>
                        <a:buChar char="ü"/>
                      </a:pPr>
                      <a:r>
                        <a:rPr lang="it-IT" sz="1800" dirty="0">
                          <a:latin typeface="Candara" panose="020E0502030303020204" pitchFamily="34" charset="0"/>
                        </a:rPr>
                        <a:t>Fusioni di comuni e gestione associata dei servizi</a:t>
                      </a:r>
                    </a:p>
                    <a:p>
                      <a:pPr marL="285750" indent="-285750" algn="l">
                        <a:buFont typeface="Wingdings" panose="05000000000000000000" pitchFamily="2" charset="2"/>
                        <a:buChar char="ü"/>
                      </a:pPr>
                      <a:r>
                        <a:rPr lang="it-IT" sz="1800" dirty="0">
                          <a:latin typeface="Candara" panose="020E0502030303020204" pitchFamily="34" charset="0"/>
                        </a:rPr>
                        <a:t>Digitalizzazione diffusa</a:t>
                      </a:r>
                    </a:p>
                  </a:txBody>
                  <a:tcPr anchor="ctr">
                    <a:lnL w="28575" cap="flat" cmpd="sng" algn="ctr">
                      <a:solidFill>
                        <a:schemeClr val="accent5">
                          <a:lumMod val="75000"/>
                        </a:schemeClr>
                      </a:solidFill>
                      <a:prstDash val="solid"/>
                      <a:round/>
                      <a:headEnd type="none" w="med" len="med"/>
                      <a:tailEnd type="none" w="med" len="med"/>
                    </a:lnL>
                    <a:lnR w="12700" cmpd="sng">
                      <a:noFill/>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285750" indent="-285750" algn="l">
                        <a:buFont typeface="Wingdings" panose="05000000000000000000" pitchFamily="2" charset="2"/>
                        <a:buChar char="ü"/>
                      </a:pPr>
                      <a:r>
                        <a:rPr lang="it-IT" sz="1800" dirty="0">
                          <a:latin typeface="Candara" panose="020E0502030303020204" pitchFamily="34" charset="0"/>
                        </a:rPr>
                        <a:t>Rarefazione dei servizi di base nelle aree interne</a:t>
                      </a:r>
                    </a:p>
                    <a:p>
                      <a:pPr marL="285750" indent="-285750" algn="l">
                        <a:buFont typeface="Wingdings" panose="05000000000000000000" pitchFamily="2" charset="2"/>
                        <a:buChar char="ü"/>
                      </a:pPr>
                      <a:r>
                        <a:rPr lang="it-IT" sz="1800" dirty="0">
                          <a:latin typeface="Candara" panose="020E0502030303020204" pitchFamily="34" charset="0"/>
                        </a:rPr>
                        <a:t>Ulteriore flessibilizzazione del lavoro </a:t>
                      </a:r>
                    </a:p>
                    <a:p>
                      <a:pPr marL="285750" indent="-285750" algn="l">
                        <a:buFont typeface="Wingdings" panose="05000000000000000000" pitchFamily="2" charset="2"/>
                        <a:buChar char="ü"/>
                      </a:pPr>
                      <a:r>
                        <a:rPr lang="it-IT" sz="1800" dirty="0">
                          <a:latin typeface="Candara" panose="020E0502030303020204" pitchFamily="34" charset="0"/>
                        </a:rPr>
                        <a:t>Problemi di approvvigionamento e interruzioni nelle catene di fornitura delle imprese </a:t>
                      </a:r>
                    </a:p>
                    <a:p>
                      <a:pPr marL="285750" indent="-285750" algn="l">
                        <a:buFont typeface="Wingdings" panose="05000000000000000000" pitchFamily="2" charset="2"/>
                        <a:buChar char="ü"/>
                      </a:pPr>
                      <a:r>
                        <a:rPr lang="it-IT" sz="1800" dirty="0">
                          <a:latin typeface="Candara" panose="020E0502030303020204" pitchFamily="34" charset="0"/>
                        </a:rPr>
                        <a:t>Frammentazione dei nuclei familiari e i processi di individualizzazione</a:t>
                      </a:r>
                    </a:p>
                  </a:txBody>
                  <a:tcPr anchor="ctr">
                    <a:lnL w="12700" cmpd="sng">
                      <a:noFill/>
                    </a:lnL>
                    <a:lnR w="28575" cap="flat" cmpd="sng" algn="ctr">
                      <a:solidFill>
                        <a:schemeClr val="accent5">
                          <a:lumMod val="75000"/>
                        </a:schemeClr>
                      </a:solidFill>
                      <a:prstDash val="solid"/>
                      <a:round/>
                      <a:headEnd type="none" w="med" len="med"/>
                      <a:tailEnd type="none" w="med" len="med"/>
                    </a:lnR>
                    <a:lnT w="28575" cap="flat" cmpd="sng" algn="ctr">
                      <a:solidFill>
                        <a:schemeClr val="accent5">
                          <a:lumMod val="75000"/>
                        </a:schemeClr>
                      </a:solidFill>
                      <a:prstDash val="solid"/>
                      <a:round/>
                      <a:headEnd type="none" w="med" len="med"/>
                      <a:tailEnd type="none" w="med" len="med"/>
                    </a:lnT>
                    <a:lnB w="28575" cap="flat" cmpd="sng" algn="ctr">
                      <a:solidFill>
                        <a:schemeClr val="accent5">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xmlns="" val="2701087692"/>
                  </a:ext>
                </a:extLst>
              </a:tr>
            </a:tbl>
          </a:graphicData>
        </a:graphic>
      </p:graphicFrame>
      <p:sp>
        <p:nvSpPr>
          <p:cNvPr id="4" name="Segnaposto numero diapositiva 3">
            <a:extLst>
              <a:ext uri="{FF2B5EF4-FFF2-40B4-BE49-F238E27FC236}">
                <a16:creationId xmlns:a16="http://schemas.microsoft.com/office/drawing/2014/main" xmlns="" id="{9BC8511D-AAF2-4A0B-9FA1-97AF530CDCC7}"/>
              </a:ext>
            </a:extLst>
          </p:cNvPr>
          <p:cNvSpPr>
            <a:spLocks noGrp="1"/>
          </p:cNvSpPr>
          <p:nvPr>
            <p:ph type="sldNum" sz="quarter" idx="12"/>
          </p:nvPr>
        </p:nvSpPr>
        <p:spPr/>
        <p:txBody>
          <a:bodyPr/>
          <a:lstStyle/>
          <a:p>
            <a:fld id="{513F3BDC-AB53-46E2-93A3-DA198612177A}" type="slidenum">
              <a:rPr lang="it-IT" smtClean="0"/>
              <a:pPr/>
              <a:t>9</a:t>
            </a:fld>
            <a:endParaRPr lang="it-IT"/>
          </a:p>
        </p:txBody>
      </p:sp>
      <p:pic>
        <p:nvPicPr>
          <p:cNvPr id="6" name="Immagine 5" descr="C:\Users\franc_000\AppData\Local\Microsoft\Windows\INetCache\Content.MSO\DBBFA41.tmp">
            <a:extLst>
              <a:ext uri="{FF2B5EF4-FFF2-40B4-BE49-F238E27FC236}">
                <a16:creationId xmlns:a16="http://schemas.microsoft.com/office/drawing/2014/main" xmlns="" id="{C9D2FABE-0CAE-479F-9649-430EDC2D1BE7}"/>
              </a:ext>
            </a:extLst>
          </p:cNvPr>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201672" y="187297"/>
            <a:ext cx="907262" cy="714637"/>
          </a:xfrm>
          <a:prstGeom prst="rect">
            <a:avLst/>
          </a:prstGeom>
          <a:noFill/>
          <a:ln>
            <a:noFill/>
          </a:ln>
        </p:spPr>
      </p:pic>
    </p:spTree>
    <p:extLst>
      <p:ext uri="{BB962C8B-B14F-4D97-AF65-F5344CB8AC3E}">
        <p14:creationId xmlns:p14="http://schemas.microsoft.com/office/powerpoint/2010/main" val="310138667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Tema di Office">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TM02900720[[fn=Integrale]]</Template>
  <TotalTime>3</TotalTime>
  <Words>1234</Words>
  <Application>Microsoft Office PowerPoint</Application>
  <PresentationFormat>Presentazione su schermo (4:3)</PresentationFormat>
  <Paragraphs>242</Paragraphs>
  <Slides>9</Slides>
  <Notes>0</Notes>
  <HiddenSlides>0</HiddenSlides>
  <MMClips>0</MMClips>
  <ScaleCrop>false</ScaleCrop>
  <HeadingPairs>
    <vt:vector size="4" baseType="variant">
      <vt:variant>
        <vt:lpstr>Tema</vt:lpstr>
      </vt:variant>
      <vt:variant>
        <vt:i4>3</vt:i4>
      </vt:variant>
      <vt:variant>
        <vt:lpstr>Titoli diapositive</vt:lpstr>
      </vt:variant>
      <vt:variant>
        <vt:i4>9</vt:i4>
      </vt:variant>
    </vt:vector>
  </HeadingPairs>
  <TitlesOfParts>
    <vt:vector size="12" baseType="lpstr">
      <vt:lpstr>HDOfficeLightV0</vt:lpstr>
      <vt:lpstr>1_HDOfficeLightV0</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L’effetto delle economie di scala sull’allocazione delle risorse: le difficoltà dei piccoli comuni (2020)</vt:lpstr>
      <vt:lpstr>Analisi SWOT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Clemyx</dc:creator>
  <cp:lastModifiedBy>Ghirardelli Francesca</cp:lastModifiedBy>
  <cp:revision>426</cp:revision>
  <cp:lastPrinted>2022-02-07T13:49:40Z</cp:lastPrinted>
  <dcterms:created xsi:type="dcterms:W3CDTF">2018-05-28T07:37:04Z</dcterms:created>
  <dcterms:modified xsi:type="dcterms:W3CDTF">2022-02-09T14:31:53Z</dcterms:modified>
</cp:coreProperties>
</file>